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90" r:id="rId3"/>
    <p:sldId id="292" r:id="rId4"/>
    <p:sldId id="259" r:id="rId5"/>
    <p:sldId id="313" r:id="rId6"/>
    <p:sldId id="266" r:id="rId7"/>
    <p:sldId id="314" r:id="rId8"/>
    <p:sldId id="684" r:id="rId9"/>
    <p:sldId id="296" r:id="rId10"/>
    <p:sldId id="276" r:id="rId11"/>
    <p:sldId id="2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28210840004028"/>
          <c:y val="0.30743251033905417"/>
          <c:w val="0.27890357177103831"/>
          <c:h val="0.520971620927134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1D-46F2-AD16-2D029D7A4DD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1D-46F2-AD16-2D029D7A4DD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детский сад </c:v>
                </c:pt>
                <c:pt idx="1">
                  <c:v>мини-центры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374</c:v>
                </c:pt>
                <c:pt idx="1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1D-46F2-AD16-2D029D7A4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2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K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89211-1AD3-462D-A3B6-A870AFB76DE5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5D24161-BE82-44DB-829A-950F9C57FC9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200" dirty="0">
              <a:latin typeface="Arial" panose="020B0604020202020204" pitchFamily="34" charset="0"/>
              <a:cs typeface="Arial" panose="020B0604020202020204" pitchFamily="34" charset="0"/>
            </a:rPr>
            <a:t>қамту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2-6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жас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4F1E5-0943-4343-A327-585133B687F6}" type="parTrans" cxnId="{D057E748-0AE7-4E40-8E52-87E7AE63291D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703DF7-B35F-4C8C-B7A6-8AD77E8B8825}" type="sibTrans" cxnId="{D057E748-0AE7-4E40-8E52-87E7AE63291D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C1028-0189-4601-AD4C-01E76E902601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99,1% </a:t>
          </a:r>
          <a:r>
            <a:rPr lang="ru-RU" sz="18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- 952 бала</a:t>
          </a:r>
          <a:endParaRPr lang="ru-RU" sz="1200" b="0" i="1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125B759A-5632-4544-8051-40C52233F562}" type="parTrans" cxnId="{9A15A166-922E-4193-B67D-1811D0346AB4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8C6C4-D956-4B8B-8DDC-0CF807AFF162}" type="sibTrans" cxnId="{9A15A166-922E-4193-B67D-1811D0346AB4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1780B-C0BD-4D4F-B3E9-F2B487F6284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200" dirty="0">
              <a:latin typeface="Arial" panose="020B0604020202020204" pitchFamily="34" charset="0"/>
              <a:cs typeface="Arial" panose="020B0604020202020204" pitchFamily="34" charset="0"/>
            </a:rPr>
            <a:t>қамту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12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-6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жас</a:t>
          </a:r>
          <a:endParaRPr lang="ru-RU" sz="1200" b="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086736F6-73BB-4C10-8F00-B5C64C20626E}" type="parTrans" cxnId="{93B58DC1-10E7-4589-ABC1-DBD6CA5018C7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5A980-EEF0-4C73-8E86-3ADA7B9BDA5C}" type="sibTrans" cxnId="{93B58DC1-10E7-4589-ABC1-DBD6CA5018C7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4F43F-67C3-4683-8574-B49D20FC827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100</a:t>
          </a:r>
          <a:r>
            <a:rPr lang="ru-RU" sz="24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%</a:t>
          </a:r>
          <a:r>
            <a:rPr lang="ru-RU" sz="16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  <a:r>
            <a:rPr lang="ru-RU" sz="18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</a:t>
          </a:r>
          <a:r>
            <a:rPr lang="en-US" sz="18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  <a:r>
            <a:rPr lang="kk-KZ" sz="18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789 бала</a:t>
          </a:r>
          <a:br>
            <a:rPr lang="ru-RU" sz="1800" b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</a:br>
          <a:endParaRPr lang="ru-RU" sz="1200" b="0" i="1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35D88AB4-A117-421A-B925-4E54AF9E963B}" type="parTrans" cxnId="{01FAF36E-F1D4-4156-9129-1DACC6F1F4D2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438DEF-731C-4D13-B76D-2D52FF2AE30A}" type="sibTrans" cxnId="{01FAF36E-F1D4-4156-9129-1DACC6F1F4D2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9FF6D-C886-48FE-B21C-8D4B5E71B324}" type="pres">
      <dgm:prSet presAssocID="{15589211-1AD3-462D-A3B6-A870AFB76DE5}" presName="linearFlow" presStyleCnt="0">
        <dgm:presLayoutVars>
          <dgm:dir/>
          <dgm:animLvl val="lvl"/>
          <dgm:resizeHandles val="exact"/>
        </dgm:presLayoutVars>
      </dgm:prSet>
      <dgm:spPr/>
    </dgm:pt>
    <dgm:pt modelId="{A11EB5C1-ED60-4A5F-A75C-FE52FBE9E427}" type="pres">
      <dgm:prSet presAssocID="{A5D24161-BE82-44DB-829A-950F9C57FC94}" presName="composite" presStyleCnt="0"/>
      <dgm:spPr/>
    </dgm:pt>
    <dgm:pt modelId="{D41CBF97-0721-4C42-A77D-D1B2879D0D2A}" type="pres">
      <dgm:prSet presAssocID="{A5D24161-BE82-44DB-829A-950F9C57FC94}" presName="parentText" presStyleLbl="alignNode1" presStyleIdx="0" presStyleCnt="2" custScaleX="101869">
        <dgm:presLayoutVars>
          <dgm:chMax val="1"/>
          <dgm:bulletEnabled val="1"/>
        </dgm:presLayoutVars>
      </dgm:prSet>
      <dgm:spPr/>
    </dgm:pt>
    <dgm:pt modelId="{D0791B9A-590B-448D-8B76-6FEFF650DD65}" type="pres">
      <dgm:prSet presAssocID="{A5D24161-BE82-44DB-829A-950F9C57FC94}" presName="descendantText" presStyleLbl="alignAcc1" presStyleIdx="0" presStyleCnt="2" custLinFactNeighborX="-323" custLinFactNeighborY="456">
        <dgm:presLayoutVars>
          <dgm:bulletEnabled val="1"/>
        </dgm:presLayoutVars>
      </dgm:prSet>
      <dgm:spPr/>
    </dgm:pt>
    <dgm:pt modelId="{45231734-EC34-4B19-8109-8EB75A18DAF5}" type="pres">
      <dgm:prSet presAssocID="{DF703DF7-B35F-4C8C-B7A6-8AD77E8B8825}" presName="sp" presStyleCnt="0"/>
      <dgm:spPr/>
    </dgm:pt>
    <dgm:pt modelId="{998BE1F0-D783-4834-AA6A-05BBFB06731E}" type="pres">
      <dgm:prSet presAssocID="{3FC1780B-C0BD-4D4F-B3E9-F2B487F6284C}" presName="composite" presStyleCnt="0"/>
      <dgm:spPr/>
    </dgm:pt>
    <dgm:pt modelId="{85266EDA-BBF3-44B9-ADAD-D7EDBD9E2072}" type="pres">
      <dgm:prSet presAssocID="{3FC1780B-C0BD-4D4F-B3E9-F2B487F6284C}" presName="parentText" presStyleLbl="alignNode1" presStyleIdx="1" presStyleCnt="2" custScaleX="101869">
        <dgm:presLayoutVars>
          <dgm:chMax val="1"/>
          <dgm:bulletEnabled val="1"/>
        </dgm:presLayoutVars>
      </dgm:prSet>
      <dgm:spPr/>
    </dgm:pt>
    <dgm:pt modelId="{40FE9BB0-7DFC-4F8C-83E0-49674B907126}" type="pres">
      <dgm:prSet presAssocID="{3FC1780B-C0BD-4D4F-B3E9-F2B487F6284C}" presName="descendantText" presStyleLbl="alignAcc1" presStyleIdx="1" presStyleCnt="2" custScaleX="81278" custLinFactNeighborX="-8923" custLinFactNeighborY="-1602">
        <dgm:presLayoutVars>
          <dgm:bulletEnabled val="1"/>
        </dgm:presLayoutVars>
      </dgm:prSet>
      <dgm:spPr/>
    </dgm:pt>
  </dgm:ptLst>
  <dgm:cxnLst>
    <dgm:cxn modelId="{396A105B-22F2-4CA8-AAF7-B05E22ACB2C6}" type="presOf" srcId="{A5D24161-BE82-44DB-829A-950F9C57FC94}" destId="{D41CBF97-0721-4C42-A77D-D1B2879D0D2A}" srcOrd="0" destOrd="0" presId="urn:microsoft.com/office/officeart/2005/8/layout/chevron2"/>
    <dgm:cxn modelId="{EA4F3642-B949-4325-884E-92928CA37806}" type="presOf" srcId="{ADDC1028-0189-4601-AD4C-01E76E902601}" destId="{D0791B9A-590B-448D-8B76-6FEFF650DD65}" srcOrd="0" destOrd="0" presId="urn:microsoft.com/office/officeart/2005/8/layout/chevron2"/>
    <dgm:cxn modelId="{9A15A166-922E-4193-B67D-1811D0346AB4}" srcId="{A5D24161-BE82-44DB-829A-950F9C57FC94}" destId="{ADDC1028-0189-4601-AD4C-01E76E902601}" srcOrd="0" destOrd="0" parTransId="{125B759A-5632-4544-8051-40C52233F562}" sibTransId="{E298C6C4-D956-4B8B-8DDC-0CF807AFF162}"/>
    <dgm:cxn modelId="{D057E748-0AE7-4E40-8E52-87E7AE63291D}" srcId="{15589211-1AD3-462D-A3B6-A870AFB76DE5}" destId="{A5D24161-BE82-44DB-829A-950F9C57FC94}" srcOrd="0" destOrd="0" parTransId="{6FB4F1E5-0943-4343-A327-585133B687F6}" sibTransId="{DF703DF7-B35F-4C8C-B7A6-8AD77E8B8825}"/>
    <dgm:cxn modelId="{01FAF36E-F1D4-4156-9129-1DACC6F1F4D2}" srcId="{3FC1780B-C0BD-4D4F-B3E9-F2B487F6284C}" destId="{3524F43F-67C3-4683-8574-B49D20FC8275}" srcOrd="0" destOrd="0" parTransId="{35D88AB4-A117-421A-B925-4E54AF9E963B}" sibTransId="{BC438DEF-731C-4D13-B76D-2D52FF2AE30A}"/>
    <dgm:cxn modelId="{D4DD24A8-233E-42D3-B56F-D82C1E7AA771}" type="presOf" srcId="{3524F43F-67C3-4683-8574-B49D20FC8275}" destId="{40FE9BB0-7DFC-4F8C-83E0-49674B907126}" srcOrd="0" destOrd="0" presId="urn:microsoft.com/office/officeart/2005/8/layout/chevron2"/>
    <dgm:cxn modelId="{93B58DC1-10E7-4589-ABC1-DBD6CA5018C7}" srcId="{15589211-1AD3-462D-A3B6-A870AFB76DE5}" destId="{3FC1780B-C0BD-4D4F-B3E9-F2B487F6284C}" srcOrd="1" destOrd="0" parTransId="{086736F6-73BB-4C10-8F00-B5C64C20626E}" sibTransId="{6425A980-EEF0-4C73-8E86-3ADA7B9BDA5C}"/>
    <dgm:cxn modelId="{174DA6C7-5922-411F-AAB1-74B4E8DF1F74}" type="presOf" srcId="{3FC1780B-C0BD-4D4F-B3E9-F2B487F6284C}" destId="{85266EDA-BBF3-44B9-ADAD-D7EDBD9E2072}" srcOrd="0" destOrd="0" presId="urn:microsoft.com/office/officeart/2005/8/layout/chevron2"/>
    <dgm:cxn modelId="{88E4DBFD-006C-467B-9063-30B3C7FF433A}" type="presOf" srcId="{15589211-1AD3-462D-A3B6-A870AFB76DE5}" destId="{DA99FF6D-C886-48FE-B21C-8D4B5E71B324}" srcOrd="0" destOrd="0" presId="urn:microsoft.com/office/officeart/2005/8/layout/chevron2"/>
    <dgm:cxn modelId="{F4542D8C-3D92-4E70-835C-91833CC6FB8A}" type="presParOf" srcId="{DA99FF6D-C886-48FE-B21C-8D4B5E71B324}" destId="{A11EB5C1-ED60-4A5F-A75C-FE52FBE9E427}" srcOrd="0" destOrd="0" presId="urn:microsoft.com/office/officeart/2005/8/layout/chevron2"/>
    <dgm:cxn modelId="{C24D4C28-957A-44BE-BE9C-2F4B122DD4C6}" type="presParOf" srcId="{A11EB5C1-ED60-4A5F-A75C-FE52FBE9E427}" destId="{D41CBF97-0721-4C42-A77D-D1B2879D0D2A}" srcOrd="0" destOrd="0" presId="urn:microsoft.com/office/officeart/2005/8/layout/chevron2"/>
    <dgm:cxn modelId="{7DDB6723-F8C8-4427-9A86-5E0859A9AD87}" type="presParOf" srcId="{A11EB5C1-ED60-4A5F-A75C-FE52FBE9E427}" destId="{D0791B9A-590B-448D-8B76-6FEFF650DD65}" srcOrd="1" destOrd="0" presId="urn:microsoft.com/office/officeart/2005/8/layout/chevron2"/>
    <dgm:cxn modelId="{BC97C119-BE83-47E9-9877-FDDB6DB2E00D}" type="presParOf" srcId="{DA99FF6D-C886-48FE-B21C-8D4B5E71B324}" destId="{45231734-EC34-4B19-8109-8EB75A18DAF5}" srcOrd="1" destOrd="0" presId="urn:microsoft.com/office/officeart/2005/8/layout/chevron2"/>
    <dgm:cxn modelId="{EF7DF3BB-F17D-4942-A144-4E183D6EF0FD}" type="presParOf" srcId="{DA99FF6D-C886-48FE-B21C-8D4B5E71B324}" destId="{998BE1F0-D783-4834-AA6A-05BBFB06731E}" srcOrd="2" destOrd="0" presId="urn:microsoft.com/office/officeart/2005/8/layout/chevron2"/>
    <dgm:cxn modelId="{D53D3F5C-1CEA-428E-B174-F266EA8A8048}" type="presParOf" srcId="{998BE1F0-D783-4834-AA6A-05BBFB06731E}" destId="{85266EDA-BBF3-44B9-ADAD-D7EDBD9E2072}" srcOrd="0" destOrd="0" presId="urn:microsoft.com/office/officeart/2005/8/layout/chevron2"/>
    <dgm:cxn modelId="{720D611B-7CBE-4EC2-890D-FEE1500E8F3C}" type="presParOf" srcId="{998BE1F0-D783-4834-AA6A-05BBFB06731E}" destId="{40FE9BB0-7DFC-4F8C-83E0-49674B9071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E7054-9B24-49F8-8AA4-1F6A28A939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4CAF5-597B-4FEA-ACC4-0AFE7BB1C1B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pPr algn="ctr"/>
          <a:r>
            <a:rPr lang="kk-KZ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мектепте</a:t>
          </a:r>
          <a:endParaRPr lang="ru-RU" sz="4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EDD0B8-2736-4870-9483-B4E52AE83336}" type="parTrans" cxnId="{1F8F1599-1EDB-4F4F-BEBC-4A51FA8C3066}">
      <dgm:prSet/>
      <dgm:spPr/>
      <dgm:t>
        <a:bodyPr/>
        <a:lstStyle/>
        <a:p>
          <a:endParaRPr lang="ru-RU"/>
        </a:p>
      </dgm:t>
    </dgm:pt>
    <dgm:pt modelId="{8FD3B418-4A6F-45E3-A69D-3129CF33A585}" type="sibTrans" cxnId="{1F8F1599-1EDB-4F4F-BEBC-4A51FA8C3066}">
      <dgm:prSet/>
      <dgm:spPr/>
      <dgm:t>
        <a:bodyPr/>
        <a:lstStyle/>
        <a:p>
          <a:endParaRPr lang="ru-RU"/>
        </a:p>
      </dgm:t>
    </dgm:pt>
    <dgm:pt modelId="{1F0E59CA-CA27-47BE-A2A1-093709FD7137}">
      <dgm:prSet phldrT="[Текст]"/>
      <dgm:spPr/>
      <dgm:t>
        <a:bodyPr/>
        <a:lstStyle/>
        <a:p>
          <a:endParaRPr lang="ru-RU" dirty="0"/>
        </a:p>
      </dgm:t>
    </dgm:pt>
    <dgm:pt modelId="{C66220C4-2966-4F29-A1BB-2829FA896FD8}" type="parTrans" cxnId="{D61026F4-AE2F-4992-9835-98C5381A7DE5}">
      <dgm:prSet/>
      <dgm:spPr/>
      <dgm:t>
        <a:bodyPr/>
        <a:lstStyle/>
        <a:p>
          <a:endParaRPr lang="ru-RU"/>
        </a:p>
      </dgm:t>
    </dgm:pt>
    <dgm:pt modelId="{2A0388E4-1D68-454F-9243-E2A67ACE2061}" type="sibTrans" cxnId="{D61026F4-AE2F-4992-9835-98C5381A7DE5}">
      <dgm:prSet/>
      <dgm:spPr/>
      <dgm:t>
        <a:bodyPr/>
        <a:lstStyle/>
        <a:p>
          <a:endParaRPr lang="ru-RU"/>
        </a:p>
      </dgm:t>
    </dgm:pt>
    <dgm:pt modelId="{7F3EA6A4-4F74-4FCA-890D-4B9C1E4A26D1}" type="pres">
      <dgm:prSet presAssocID="{53BE7054-9B24-49F8-8AA4-1F6A28A93989}" presName="linear" presStyleCnt="0">
        <dgm:presLayoutVars>
          <dgm:animLvl val="lvl"/>
          <dgm:resizeHandles val="exact"/>
        </dgm:presLayoutVars>
      </dgm:prSet>
      <dgm:spPr/>
    </dgm:pt>
    <dgm:pt modelId="{59190130-33D0-4B91-B637-128FF9CD05B0}" type="pres">
      <dgm:prSet presAssocID="{5384CAF5-597B-4FEA-ACC4-0AFE7BB1C1BB}" presName="parentText" presStyleLbl="node1" presStyleIdx="0" presStyleCnt="1" custScaleY="171555" custLinFactY="-21444" custLinFactNeighborX="657" custLinFactNeighborY="-100000">
        <dgm:presLayoutVars>
          <dgm:chMax val="0"/>
          <dgm:bulletEnabled val="1"/>
        </dgm:presLayoutVars>
      </dgm:prSet>
      <dgm:spPr/>
    </dgm:pt>
    <dgm:pt modelId="{D7FA1244-EED2-4F10-9F48-5648F2A549F1}" type="pres">
      <dgm:prSet presAssocID="{5384CAF5-597B-4FEA-ACC4-0AFE7BB1C1B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7C73F1F-F3AD-4A71-9697-498DF92353B6}" type="presOf" srcId="{53BE7054-9B24-49F8-8AA4-1F6A28A93989}" destId="{7F3EA6A4-4F74-4FCA-890D-4B9C1E4A26D1}" srcOrd="0" destOrd="0" presId="urn:microsoft.com/office/officeart/2005/8/layout/vList2"/>
    <dgm:cxn modelId="{1F8F1599-1EDB-4F4F-BEBC-4A51FA8C3066}" srcId="{53BE7054-9B24-49F8-8AA4-1F6A28A93989}" destId="{5384CAF5-597B-4FEA-ACC4-0AFE7BB1C1BB}" srcOrd="0" destOrd="0" parTransId="{B0EDD0B8-2736-4870-9483-B4E52AE83336}" sibTransId="{8FD3B418-4A6F-45E3-A69D-3129CF33A585}"/>
    <dgm:cxn modelId="{E04FF7B8-FDD7-446B-A6C3-603544F02D3A}" type="presOf" srcId="{5384CAF5-597B-4FEA-ACC4-0AFE7BB1C1BB}" destId="{59190130-33D0-4B91-B637-128FF9CD05B0}" srcOrd="0" destOrd="0" presId="urn:microsoft.com/office/officeart/2005/8/layout/vList2"/>
    <dgm:cxn modelId="{D61026F4-AE2F-4992-9835-98C5381A7DE5}" srcId="{5384CAF5-597B-4FEA-ACC4-0AFE7BB1C1BB}" destId="{1F0E59CA-CA27-47BE-A2A1-093709FD7137}" srcOrd="0" destOrd="0" parTransId="{C66220C4-2966-4F29-A1BB-2829FA896FD8}" sibTransId="{2A0388E4-1D68-454F-9243-E2A67ACE2061}"/>
    <dgm:cxn modelId="{106EC3FD-913F-4FB7-8E02-2EFACF3948E7}" type="presOf" srcId="{1F0E59CA-CA27-47BE-A2A1-093709FD7137}" destId="{D7FA1244-EED2-4F10-9F48-5648F2A549F1}" srcOrd="0" destOrd="0" presId="urn:microsoft.com/office/officeart/2005/8/layout/vList2"/>
    <dgm:cxn modelId="{14462D57-273F-4A6C-9D9F-E02A47509D1E}" type="presParOf" srcId="{7F3EA6A4-4F74-4FCA-890D-4B9C1E4A26D1}" destId="{59190130-33D0-4B91-B637-128FF9CD05B0}" srcOrd="0" destOrd="0" presId="urn:microsoft.com/office/officeart/2005/8/layout/vList2"/>
    <dgm:cxn modelId="{914A9874-68CB-49B8-8D6F-18FA30F78F19}" type="presParOf" srcId="{7F3EA6A4-4F74-4FCA-890D-4B9C1E4A26D1}" destId="{D7FA1244-EED2-4F10-9F48-5648F2A549F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45B0D-2FD2-423E-9453-01CB31F1E7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E94C351-7FB8-4B36-B477-D56226A08A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kk-KZ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Бейнебақылау камералары - 496</a:t>
          </a:r>
          <a:endParaRPr lang="ru-RU" sz="3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EEED9-C1C0-4B1F-995D-8B64A7947633}" type="parTrans" cxnId="{39B15367-95AF-4FCB-AF81-C344C532243C}">
      <dgm:prSet/>
      <dgm:spPr/>
      <dgm:t>
        <a:bodyPr/>
        <a:lstStyle/>
        <a:p>
          <a:endParaRPr lang="ru-RU" sz="3200">
            <a:solidFill>
              <a:srgbClr val="FF0000"/>
            </a:solidFill>
          </a:endParaRPr>
        </a:p>
      </dgm:t>
    </dgm:pt>
    <dgm:pt modelId="{FD3075E4-2DEC-4190-8541-AAAFB2744CAC}" type="sibTrans" cxnId="{39B15367-95AF-4FCB-AF81-C344C532243C}">
      <dgm:prSet custT="1"/>
      <dgm:spPr/>
      <dgm:t>
        <a:bodyPr/>
        <a:lstStyle/>
        <a:p>
          <a:endParaRPr lang="ru-RU" sz="3200">
            <a:solidFill>
              <a:srgbClr val="FF0000"/>
            </a:solidFill>
          </a:endParaRPr>
        </a:p>
      </dgm:t>
    </dgm:pt>
    <dgm:pt modelId="{87998FBD-D2CD-4493-B424-B90163EAB8A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kk-KZ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Ішкі - 330</a:t>
          </a:r>
          <a:endParaRPr lang="ru-RU" sz="3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71D45C-50A4-4A9E-89B5-E7847C635C18}" type="parTrans" cxnId="{EA17AAD2-1152-433D-BCA5-95FEC65DCBEF}">
      <dgm:prSet/>
      <dgm:spPr/>
      <dgm:t>
        <a:bodyPr/>
        <a:lstStyle/>
        <a:p>
          <a:endParaRPr lang="ru-RU" sz="3200">
            <a:solidFill>
              <a:srgbClr val="FF0000"/>
            </a:solidFill>
          </a:endParaRPr>
        </a:p>
      </dgm:t>
    </dgm:pt>
    <dgm:pt modelId="{6E58865D-C996-40C7-B4B6-C46776C50451}" type="sibTrans" cxnId="{EA17AAD2-1152-433D-BCA5-95FEC65DCBEF}">
      <dgm:prSet custT="1"/>
      <dgm:spPr/>
      <dgm:t>
        <a:bodyPr/>
        <a:lstStyle/>
        <a:p>
          <a:endParaRPr lang="ru-RU" sz="3200">
            <a:solidFill>
              <a:srgbClr val="FF0000"/>
            </a:solidFill>
          </a:endParaRPr>
        </a:p>
      </dgm:t>
    </dgm:pt>
    <dgm:pt modelId="{BA49E1F5-2979-428B-B053-647B2A69A2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kk-KZ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Сыртқы - 166</a:t>
          </a:r>
          <a:endParaRPr lang="ru-RU" sz="32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D302AD-C21B-431F-87F7-B9F9FF006851}" type="parTrans" cxnId="{E0A2B92F-34AF-4FE5-B64F-0F7E75121FBD}">
      <dgm:prSet/>
      <dgm:spPr/>
      <dgm:t>
        <a:bodyPr/>
        <a:lstStyle/>
        <a:p>
          <a:endParaRPr lang="ru-RU" sz="3200">
            <a:solidFill>
              <a:srgbClr val="FF0000"/>
            </a:solidFill>
          </a:endParaRPr>
        </a:p>
      </dgm:t>
    </dgm:pt>
    <dgm:pt modelId="{9B0AF02E-EFEA-4C23-BD30-E332BE31D204}" type="sibTrans" cxnId="{E0A2B92F-34AF-4FE5-B64F-0F7E75121FBD}">
      <dgm:prSet/>
      <dgm:spPr/>
      <dgm:t>
        <a:bodyPr/>
        <a:lstStyle/>
        <a:p>
          <a:endParaRPr lang="ru-RU" sz="3200">
            <a:solidFill>
              <a:srgbClr val="FF0000"/>
            </a:solidFill>
          </a:endParaRPr>
        </a:p>
      </dgm:t>
    </dgm:pt>
    <dgm:pt modelId="{F0883817-E147-4BAC-A275-A6856F65B6C4}" type="pres">
      <dgm:prSet presAssocID="{C0E45B0D-2FD2-423E-9453-01CB31F1E7D1}" presName="Name0" presStyleCnt="0">
        <dgm:presLayoutVars>
          <dgm:dir/>
          <dgm:resizeHandles val="exact"/>
        </dgm:presLayoutVars>
      </dgm:prSet>
      <dgm:spPr/>
    </dgm:pt>
    <dgm:pt modelId="{D300AD63-8182-404C-80ED-7F3A1C214FE1}" type="pres">
      <dgm:prSet presAssocID="{4E94C351-7FB8-4B36-B477-D56226A08A44}" presName="node" presStyleLbl="node1" presStyleIdx="0" presStyleCnt="3" custScaleX="171014">
        <dgm:presLayoutVars>
          <dgm:bulletEnabled val="1"/>
        </dgm:presLayoutVars>
      </dgm:prSet>
      <dgm:spPr/>
    </dgm:pt>
    <dgm:pt modelId="{9BA3CC4E-722F-425B-BF51-16E6CD4D4229}" type="pres">
      <dgm:prSet presAssocID="{FD3075E4-2DEC-4190-8541-AAAFB2744CAC}" presName="sibTrans" presStyleLbl="sibTrans2D1" presStyleIdx="0" presStyleCnt="2"/>
      <dgm:spPr/>
    </dgm:pt>
    <dgm:pt modelId="{06C8A956-BEC8-48DD-9481-D32E12F89C67}" type="pres">
      <dgm:prSet presAssocID="{FD3075E4-2DEC-4190-8541-AAAFB2744CAC}" presName="connectorText" presStyleLbl="sibTrans2D1" presStyleIdx="0" presStyleCnt="2"/>
      <dgm:spPr/>
    </dgm:pt>
    <dgm:pt modelId="{0DA22051-FBBF-4364-A97E-44C236917D45}" type="pres">
      <dgm:prSet presAssocID="{87998FBD-D2CD-4493-B424-B90163EAB8AC}" presName="node" presStyleLbl="node1" presStyleIdx="1" presStyleCnt="3" custScaleX="136842">
        <dgm:presLayoutVars>
          <dgm:bulletEnabled val="1"/>
        </dgm:presLayoutVars>
      </dgm:prSet>
      <dgm:spPr/>
    </dgm:pt>
    <dgm:pt modelId="{13E5DFB1-087E-40E2-B0F1-C0250C3B7F08}" type="pres">
      <dgm:prSet presAssocID="{6E58865D-C996-40C7-B4B6-C46776C50451}" presName="sibTrans" presStyleLbl="sibTrans2D1" presStyleIdx="1" presStyleCnt="2"/>
      <dgm:spPr/>
    </dgm:pt>
    <dgm:pt modelId="{517EB7E8-CFE0-4E88-8098-A5A5F1324E56}" type="pres">
      <dgm:prSet presAssocID="{6E58865D-C996-40C7-B4B6-C46776C50451}" presName="connectorText" presStyleLbl="sibTrans2D1" presStyleIdx="1" presStyleCnt="2"/>
      <dgm:spPr/>
    </dgm:pt>
    <dgm:pt modelId="{95AD5093-118E-45AC-93E0-7C857EBB11EE}" type="pres">
      <dgm:prSet presAssocID="{BA49E1F5-2979-428B-B053-647B2A69A283}" presName="node" presStyleLbl="node1" presStyleIdx="2" presStyleCnt="3" custScaleX="162574">
        <dgm:presLayoutVars>
          <dgm:bulletEnabled val="1"/>
        </dgm:presLayoutVars>
      </dgm:prSet>
      <dgm:spPr/>
    </dgm:pt>
  </dgm:ptLst>
  <dgm:cxnLst>
    <dgm:cxn modelId="{A8A79411-25B6-4325-BF93-23E1B3FFCFFC}" type="presOf" srcId="{87998FBD-D2CD-4493-B424-B90163EAB8AC}" destId="{0DA22051-FBBF-4364-A97E-44C236917D45}" srcOrd="0" destOrd="0" presId="urn:microsoft.com/office/officeart/2005/8/layout/process1"/>
    <dgm:cxn modelId="{03D2411F-4811-47AA-96EC-C560336BAE4E}" type="presOf" srcId="{FD3075E4-2DEC-4190-8541-AAAFB2744CAC}" destId="{06C8A956-BEC8-48DD-9481-D32E12F89C67}" srcOrd="1" destOrd="0" presId="urn:microsoft.com/office/officeart/2005/8/layout/process1"/>
    <dgm:cxn modelId="{E0A2B92F-34AF-4FE5-B64F-0F7E75121FBD}" srcId="{C0E45B0D-2FD2-423E-9453-01CB31F1E7D1}" destId="{BA49E1F5-2979-428B-B053-647B2A69A283}" srcOrd="2" destOrd="0" parTransId="{78D302AD-C21B-431F-87F7-B9F9FF006851}" sibTransId="{9B0AF02E-EFEA-4C23-BD30-E332BE31D204}"/>
    <dgm:cxn modelId="{87642E38-36BE-4C62-92BF-0D017BA9777B}" type="presOf" srcId="{6E58865D-C996-40C7-B4B6-C46776C50451}" destId="{517EB7E8-CFE0-4E88-8098-A5A5F1324E56}" srcOrd="1" destOrd="0" presId="urn:microsoft.com/office/officeart/2005/8/layout/process1"/>
    <dgm:cxn modelId="{9686213A-051F-4824-92ED-F106E43771AB}" type="presOf" srcId="{4E94C351-7FB8-4B36-B477-D56226A08A44}" destId="{D300AD63-8182-404C-80ED-7F3A1C214FE1}" srcOrd="0" destOrd="0" presId="urn:microsoft.com/office/officeart/2005/8/layout/process1"/>
    <dgm:cxn modelId="{D12DD15C-C270-4BD9-95A8-6B3DD4503848}" type="presOf" srcId="{C0E45B0D-2FD2-423E-9453-01CB31F1E7D1}" destId="{F0883817-E147-4BAC-A275-A6856F65B6C4}" srcOrd="0" destOrd="0" presId="urn:microsoft.com/office/officeart/2005/8/layout/process1"/>
    <dgm:cxn modelId="{39B15367-95AF-4FCB-AF81-C344C532243C}" srcId="{C0E45B0D-2FD2-423E-9453-01CB31F1E7D1}" destId="{4E94C351-7FB8-4B36-B477-D56226A08A44}" srcOrd="0" destOrd="0" parTransId="{16FEEED9-C1C0-4B1F-995D-8B64A7947633}" sibTransId="{FD3075E4-2DEC-4190-8541-AAAFB2744CAC}"/>
    <dgm:cxn modelId="{BDA65E88-3DC5-428E-A94B-C47BB31BD35A}" type="presOf" srcId="{FD3075E4-2DEC-4190-8541-AAAFB2744CAC}" destId="{9BA3CC4E-722F-425B-BF51-16E6CD4D4229}" srcOrd="0" destOrd="0" presId="urn:microsoft.com/office/officeart/2005/8/layout/process1"/>
    <dgm:cxn modelId="{31C30989-2BC1-46B8-BE8C-2DEE81DDC567}" type="presOf" srcId="{6E58865D-C996-40C7-B4B6-C46776C50451}" destId="{13E5DFB1-087E-40E2-B0F1-C0250C3B7F08}" srcOrd="0" destOrd="0" presId="urn:microsoft.com/office/officeart/2005/8/layout/process1"/>
    <dgm:cxn modelId="{EA17AAD2-1152-433D-BCA5-95FEC65DCBEF}" srcId="{C0E45B0D-2FD2-423E-9453-01CB31F1E7D1}" destId="{87998FBD-D2CD-4493-B424-B90163EAB8AC}" srcOrd="1" destOrd="0" parTransId="{A371D45C-50A4-4A9E-89B5-E7847C635C18}" sibTransId="{6E58865D-C996-40C7-B4B6-C46776C50451}"/>
    <dgm:cxn modelId="{E27C62DD-9602-40C6-8F8D-19E3A2DD2FD5}" type="presOf" srcId="{BA49E1F5-2979-428B-B053-647B2A69A283}" destId="{95AD5093-118E-45AC-93E0-7C857EBB11EE}" srcOrd="0" destOrd="0" presId="urn:microsoft.com/office/officeart/2005/8/layout/process1"/>
    <dgm:cxn modelId="{8F8BD94C-A582-447B-A32A-BFFB842AD2A4}" type="presParOf" srcId="{F0883817-E147-4BAC-A275-A6856F65B6C4}" destId="{D300AD63-8182-404C-80ED-7F3A1C214FE1}" srcOrd="0" destOrd="0" presId="urn:microsoft.com/office/officeart/2005/8/layout/process1"/>
    <dgm:cxn modelId="{94DF465A-EDBD-4002-BD06-AEF327B8426F}" type="presParOf" srcId="{F0883817-E147-4BAC-A275-A6856F65B6C4}" destId="{9BA3CC4E-722F-425B-BF51-16E6CD4D4229}" srcOrd="1" destOrd="0" presId="urn:microsoft.com/office/officeart/2005/8/layout/process1"/>
    <dgm:cxn modelId="{0513C0E8-4879-4850-82A2-1A76A102E9D7}" type="presParOf" srcId="{9BA3CC4E-722F-425B-BF51-16E6CD4D4229}" destId="{06C8A956-BEC8-48DD-9481-D32E12F89C67}" srcOrd="0" destOrd="0" presId="urn:microsoft.com/office/officeart/2005/8/layout/process1"/>
    <dgm:cxn modelId="{00EB5374-2C5E-494E-B5CF-2409B59D2083}" type="presParOf" srcId="{F0883817-E147-4BAC-A275-A6856F65B6C4}" destId="{0DA22051-FBBF-4364-A97E-44C236917D45}" srcOrd="2" destOrd="0" presId="urn:microsoft.com/office/officeart/2005/8/layout/process1"/>
    <dgm:cxn modelId="{7989D2B1-CBDA-4691-8B37-1023D02B24AB}" type="presParOf" srcId="{F0883817-E147-4BAC-A275-A6856F65B6C4}" destId="{13E5DFB1-087E-40E2-B0F1-C0250C3B7F08}" srcOrd="3" destOrd="0" presId="urn:microsoft.com/office/officeart/2005/8/layout/process1"/>
    <dgm:cxn modelId="{886C4D62-A852-4695-8D08-00BDB58EC51D}" type="presParOf" srcId="{13E5DFB1-087E-40E2-B0F1-C0250C3B7F08}" destId="{517EB7E8-CFE0-4E88-8098-A5A5F1324E56}" srcOrd="0" destOrd="0" presId="urn:microsoft.com/office/officeart/2005/8/layout/process1"/>
    <dgm:cxn modelId="{2C6C11D6-5445-4D1B-B613-7E21FC4C81AE}" type="presParOf" srcId="{F0883817-E147-4BAC-A275-A6856F65B6C4}" destId="{95AD5093-118E-45AC-93E0-7C857EBB11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250080-7B6B-45F8-BD31-F4810E950B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66EB9-199B-452D-B19C-94F09BEEDDB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pPr algn="ctr"/>
          <a:r>
            <a:rPr lang="kk-KZ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 мектепте</a:t>
          </a:r>
          <a:endParaRPr lang="ru-RU" sz="40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1C8C28-A49F-4EA9-BA89-D2EC718ADD6D}" type="parTrans" cxnId="{5AEC36B8-ADAE-451E-93CE-83F4077254E1}">
      <dgm:prSet/>
      <dgm:spPr/>
      <dgm:t>
        <a:bodyPr/>
        <a:lstStyle/>
        <a:p>
          <a:endParaRPr lang="ru-RU"/>
        </a:p>
      </dgm:t>
    </dgm:pt>
    <dgm:pt modelId="{E684E3DD-7046-4A7B-BCB2-213040871969}" type="sibTrans" cxnId="{5AEC36B8-ADAE-451E-93CE-83F4077254E1}">
      <dgm:prSet/>
      <dgm:spPr/>
      <dgm:t>
        <a:bodyPr/>
        <a:lstStyle/>
        <a:p>
          <a:endParaRPr lang="ru-RU"/>
        </a:p>
      </dgm:t>
    </dgm:pt>
    <dgm:pt modelId="{9D6853A4-466E-4BDD-96E3-B2D75C5C94AD}" type="pres">
      <dgm:prSet presAssocID="{9E250080-7B6B-45F8-BD31-F4810E950B5E}" presName="linear" presStyleCnt="0">
        <dgm:presLayoutVars>
          <dgm:animLvl val="lvl"/>
          <dgm:resizeHandles val="exact"/>
        </dgm:presLayoutVars>
      </dgm:prSet>
      <dgm:spPr/>
    </dgm:pt>
    <dgm:pt modelId="{2FCA34AC-EE98-4F74-94A9-ECF0C9B52125}" type="pres">
      <dgm:prSet presAssocID="{C9A66EB9-199B-452D-B19C-94F09BEEDDB8}" presName="parentText" presStyleLbl="node1" presStyleIdx="0" presStyleCnt="1" custScaleY="102175" custLinFactY="100000" custLinFactNeighborX="-22000" custLinFactNeighborY="157414">
        <dgm:presLayoutVars>
          <dgm:chMax val="0"/>
          <dgm:bulletEnabled val="1"/>
        </dgm:presLayoutVars>
      </dgm:prSet>
      <dgm:spPr/>
    </dgm:pt>
  </dgm:ptLst>
  <dgm:cxnLst>
    <dgm:cxn modelId="{F115ED49-FCDD-4F8A-97E9-DFAA2A9E4DAA}" type="presOf" srcId="{C9A66EB9-199B-452D-B19C-94F09BEEDDB8}" destId="{2FCA34AC-EE98-4F74-94A9-ECF0C9B52125}" srcOrd="0" destOrd="0" presId="urn:microsoft.com/office/officeart/2005/8/layout/vList2"/>
    <dgm:cxn modelId="{5AEC36B8-ADAE-451E-93CE-83F4077254E1}" srcId="{9E250080-7B6B-45F8-BD31-F4810E950B5E}" destId="{C9A66EB9-199B-452D-B19C-94F09BEEDDB8}" srcOrd="0" destOrd="0" parTransId="{581C8C28-A49F-4EA9-BA89-D2EC718ADD6D}" sibTransId="{E684E3DD-7046-4A7B-BCB2-213040871969}"/>
    <dgm:cxn modelId="{BB9772EF-3A01-4810-8545-CE7863054525}" type="presOf" srcId="{9E250080-7B6B-45F8-BD31-F4810E950B5E}" destId="{9D6853A4-466E-4BDD-96E3-B2D75C5C94AD}" srcOrd="0" destOrd="0" presId="urn:microsoft.com/office/officeart/2005/8/layout/vList2"/>
    <dgm:cxn modelId="{E5D34B63-15D5-49B1-8DFF-C47A4400EA4A}" type="presParOf" srcId="{9D6853A4-466E-4BDD-96E3-B2D75C5C94AD}" destId="{2FCA34AC-EE98-4F74-94A9-ECF0C9B521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CBF97-0721-4C42-A77D-D1B2879D0D2A}">
      <dsp:nvSpPr>
        <dsp:cNvPr id="0" name=""/>
        <dsp:cNvSpPr/>
      </dsp:nvSpPr>
      <dsp:spPr>
        <a:xfrm rot="5400000">
          <a:off x="-25454" y="158097"/>
          <a:ext cx="1093294" cy="779609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200" kern="1200" dirty="0">
              <a:latin typeface="Arial" panose="020B0604020202020204" pitchFamily="34" charset="0"/>
              <a:cs typeface="Arial" panose="020B0604020202020204" pitchFamily="34" charset="0"/>
            </a:rPr>
            <a:t>қамту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2-6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жас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1389" y="391060"/>
        <a:ext cx="779609" cy="313685"/>
      </dsp:txXfrm>
    </dsp:sp>
    <dsp:sp modelId="{D0791B9A-590B-448D-8B76-6FEFF650DD65}">
      <dsp:nvSpPr>
        <dsp:cNvPr id="0" name=""/>
        <dsp:cNvSpPr/>
      </dsp:nvSpPr>
      <dsp:spPr>
        <a:xfrm rot="5400000">
          <a:off x="1600799" y="-699300"/>
          <a:ext cx="710641" cy="2118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99,1% </a:t>
          </a:r>
          <a:r>
            <a:rPr lang="ru-RU" sz="18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- 952 бала</a:t>
          </a:r>
          <a:endParaRPr lang="ru-RU" sz="1200" b="0" i="1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 rot="-5400000">
        <a:off x="897004" y="39186"/>
        <a:ext cx="2083542" cy="641259"/>
      </dsp:txXfrm>
    </dsp:sp>
    <dsp:sp modelId="{85266EDA-BBF3-44B9-ADAD-D7EDBD9E2072}">
      <dsp:nvSpPr>
        <dsp:cNvPr id="0" name=""/>
        <dsp:cNvSpPr/>
      </dsp:nvSpPr>
      <dsp:spPr>
        <a:xfrm rot="5400000">
          <a:off x="-25454" y="939391"/>
          <a:ext cx="1093294" cy="779609"/>
        </a:xfrm>
        <a:prstGeom prst="chevron">
          <a:avLst/>
        </a:prstGeom>
        <a:solidFill>
          <a:schemeClr val="accent1">
            <a:shade val="50000"/>
            <a:hueOff val="730258"/>
            <a:satOff val="-85111"/>
            <a:lumOff val="58332"/>
            <a:alphaOff val="0"/>
          </a:schemeClr>
        </a:solidFill>
        <a:ln w="15875" cap="rnd" cmpd="sng" algn="ctr">
          <a:solidFill>
            <a:schemeClr val="accent1">
              <a:shade val="50000"/>
              <a:hueOff val="730258"/>
              <a:satOff val="-85111"/>
              <a:lumOff val="58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200" kern="1200" dirty="0">
              <a:latin typeface="Arial" panose="020B0604020202020204" pitchFamily="34" charset="0"/>
              <a:cs typeface="Arial" panose="020B0604020202020204" pitchFamily="34" charset="0"/>
            </a:rPr>
            <a:t>қамту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200" kern="12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-6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жас</a:t>
          </a:r>
          <a:endParaRPr lang="ru-RU" sz="1200" b="0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 rot="-5400000">
        <a:off x="131389" y="1172354"/>
        <a:ext cx="779609" cy="313685"/>
      </dsp:txXfrm>
    </dsp:sp>
    <dsp:sp modelId="{40FE9BB0-7DFC-4F8C-83E0-49674B907126}">
      <dsp:nvSpPr>
        <dsp:cNvPr id="0" name=""/>
        <dsp:cNvSpPr/>
      </dsp:nvSpPr>
      <dsp:spPr>
        <a:xfrm rot="5400000">
          <a:off x="1732996" y="-45356"/>
          <a:ext cx="710641" cy="23436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730258"/>
              <a:satOff val="-85111"/>
              <a:lumOff val="58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400" b="1" kern="12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100</a:t>
          </a:r>
          <a:r>
            <a:rPr lang="ru-RU" sz="2400" b="1" kern="12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%</a:t>
          </a:r>
          <a:r>
            <a:rPr lang="ru-RU" sz="1600" b="1" kern="12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-</a:t>
          </a:r>
          <a:r>
            <a:rPr lang="en-US" sz="18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 </a:t>
          </a:r>
          <a:r>
            <a:rPr lang="kk-KZ" sz="18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789 бала</a:t>
          </a:r>
          <a:br>
            <a:rPr lang="ru-RU" sz="1800" b="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</a:br>
          <a:endParaRPr lang="ru-RU" sz="1200" b="0" i="1" kern="1200" dirty="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sp:txBody>
      <dsp:txXfrm rot="-5400000">
        <a:off x="916476" y="805855"/>
        <a:ext cx="2308991" cy="641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90130-33D0-4B91-B637-128FF9CD05B0}">
      <dsp:nvSpPr>
        <dsp:cNvPr id="0" name=""/>
        <dsp:cNvSpPr/>
      </dsp:nvSpPr>
      <dsp:spPr>
        <a:xfrm>
          <a:off x="0" y="139125"/>
          <a:ext cx="5748670" cy="721884"/>
        </a:xfrm>
        <a:prstGeom prst="roundRect">
          <a:avLst/>
        </a:prstGeom>
        <a:solidFill>
          <a:schemeClr val="bg2"/>
        </a:solidFill>
        <a:ln w="9525" cap="rnd" cmpd="sng" algn="ctr">
          <a:solidFill>
            <a:schemeClr val="accent5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0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 мектепте</a:t>
          </a:r>
          <a:endParaRPr lang="ru-RU" sz="4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39" y="174364"/>
        <a:ext cx="5678192" cy="651406"/>
      </dsp:txXfrm>
    </dsp:sp>
    <dsp:sp modelId="{D7FA1244-EED2-4F10-9F48-5648F2A549F1}">
      <dsp:nvSpPr>
        <dsp:cNvPr id="0" name=""/>
        <dsp:cNvSpPr/>
      </dsp:nvSpPr>
      <dsp:spPr>
        <a:xfrm>
          <a:off x="0" y="1033962"/>
          <a:ext cx="5748670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2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400" kern="1200" dirty="0"/>
        </a:p>
      </dsp:txBody>
      <dsp:txXfrm>
        <a:off x="0" y="1033962"/>
        <a:ext cx="5748670" cy="82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0AD63-8182-404C-80ED-7F3A1C214FE1}">
      <dsp:nvSpPr>
        <dsp:cNvPr id="0" name=""/>
        <dsp:cNvSpPr/>
      </dsp:nvSpPr>
      <dsp:spPr>
        <a:xfrm>
          <a:off x="4241" y="0"/>
          <a:ext cx="2246584" cy="1857388"/>
        </a:xfrm>
        <a:prstGeom prst="roundRect">
          <a:avLst>
            <a:gd name="adj" fmla="val 10000"/>
          </a:avLst>
        </a:prstGeom>
        <a:solidFill>
          <a:schemeClr val="bg2"/>
        </a:solidFill>
        <a:ln w="9525" cap="rnd" cmpd="sng" algn="ctr">
          <a:solidFill>
            <a:schemeClr val="accent5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Бейнебақылау камералары - 496</a:t>
          </a:r>
          <a:endParaRPr lang="ru-RU" sz="32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642" y="54401"/>
        <a:ext cx="2137782" cy="1748586"/>
      </dsp:txXfrm>
    </dsp:sp>
    <dsp:sp modelId="{9BA3CC4E-722F-425B-BF51-16E6CD4D4229}">
      <dsp:nvSpPr>
        <dsp:cNvPr id="0" name=""/>
        <dsp:cNvSpPr/>
      </dsp:nvSpPr>
      <dsp:spPr>
        <a:xfrm>
          <a:off x="2382194" y="765797"/>
          <a:ext cx="278501" cy="325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rgbClr val="FF0000"/>
            </a:solidFill>
          </a:endParaRPr>
        </a:p>
      </dsp:txBody>
      <dsp:txXfrm>
        <a:off x="2382194" y="830956"/>
        <a:ext cx="194951" cy="195475"/>
      </dsp:txXfrm>
    </dsp:sp>
    <dsp:sp modelId="{0DA22051-FBBF-4364-A97E-44C236917D45}">
      <dsp:nvSpPr>
        <dsp:cNvPr id="0" name=""/>
        <dsp:cNvSpPr/>
      </dsp:nvSpPr>
      <dsp:spPr>
        <a:xfrm>
          <a:off x="2776299" y="0"/>
          <a:ext cx="1797671" cy="1857388"/>
        </a:xfrm>
        <a:prstGeom prst="roundRect">
          <a:avLst>
            <a:gd name="adj" fmla="val 10000"/>
          </a:avLst>
        </a:prstGeom>
        <a:solidFill>
          <a:schemeClr val="bg2"/>
        </a:solidFill>
        <a:ln w="9525" cap="rnd" cmpd="sng" algn="ctr">
          <a:solidFill>
            <a:schemeClr val="accent5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Ішкі - 330</a:t>
          </a:r>
          <a:endParaRPr lang="ru-RU" sz="32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8951" y="52652"/>
        <a:ext cx="1692367" cy="1752084"/>
      </dsp:txXfrm>
    </dsp:sp>
    <dsp:sp modelId="{13E5DFB1-087E-40E2-B0F1-C0250C3B7F08}">
      <dsp:nvSpPr>
        <dsp:cNvPr id="0" name=""/>
        <dsp:cNvSpPr/>
      </dsp:nvSpPr>
      <dsp:spPr>
        <a:xfrm>
          <a:off x="4705339" y="765797"/>
          <a:ext cx="278501" cy="325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>
            <a:solidFill>
              <a:srgbClr val="FF0000"/>
            </a:solidFill>
          </a:endParaRPr>
        </a:p>
      </dsp:txBody>
      <dsp:txXfrm>
        <a:off x="4705339" y="830956"/>
        <a:ext cx="194951" cy="195475"/>
      </dsp:txXfrm>
    </dsp:sp>
    <dsp:sp modelId="{95AD5093-118E-45AC-93E0-7C857EBB11EE}">
      <dsp:nvSpPr>
        <dsp:cNvPr id="0" name=""/>
        <dsp:cNvSpPr/>
      </dsp:nvSpPr>
      <dsp:spPr>
        <a:xfrm>
          <a:off x="5099445" y="0"/>
          <a:ext cx="2135709" cy="1857388"/>
        </a:xfrm>
        <a:prstGeom prst="roundRect">
          <a:avLst>
            <a:gd name="adj" fmla="val 10000"/>
          </a:avLst>
        </a:prstGeom>
        <a:solidFill>
          <a:schemeClr val="bg2"/>
        </a:solidFill>
        <a:ln w="9525" cap="rnd" cmpd="sng" algn="ctr">
          <a:solidFill>
            <a:schemeClr val="accent5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Сыртқы - 166</a:t>
          </a:r>
          <a:endParaRPr lang="ru-RU" sz="32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3846" y="54401"/>
        <a:ext cx="2026907" cy="1748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A34AC-EE98-4F74-94A9-ECF0C9B52125}">
      <dsp:nvSpPr>
        <dsp:cNvPr id="0" name=""/>
        <dsp:cNvSpPr/>
      </dsp:nvSpPr>
      <dsp:spPr>
        <a:xfrm>
          <a:off x="0" y="247"/>
          <a:ext cx="5760640" cy="1079872"/>
        </a:xfrm>
        <a:prstGeom prst="roundRect">
          <a:avLst/>
        </a:prstGeom>
        <a:solidFill>
          <a:schemeClr val="bg2"/>
        </a:solidFill>
        <a:ln w="9525" cap="rnd" cmpd="sng" algn="ctr">
          <a:solidFill>
            <a:schemeClr val="accent5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0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 мектепте</a:t>
          </a:r>
          <a:endParaRPr lang="ru-RU" sz="40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715" y="52962"/>
        <a:ext cx="5655210" cy="97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8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5234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750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81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637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880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3877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676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48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618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570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526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682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95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0011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69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36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CC086A-3FCF-4E1D-83B5-7DF3756C3D54}" type="datetimeFigureOut">
              <a:rPr lang="ru-KZ" smtClean="0"/>
              <a:t>31.12.2024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A2DF5E-3127-4C71-A8E7-0DFFFC6F5C7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36044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5.wdp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0.jpeg"/><Relationship Id="rId5" Type="http://schemas.microsoft.com/office/2007/relationships/hdphoto" Target="../media/hdphoto6.wdp"/><Relationship Id="rId10" Type="http://schemas.openxmlformats.org/officeDocument/2006/relationships/image" Target="../media/image39.jpeg"/><Relationship Id="rId4" Type="http://schemas.openxmlformats.org/officeDocument/2006/relationships/image" Target="../media/image35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microsoft.com/office/2007/relationships/diagramDrawing" Target="../diagrams/drawing1.xml"/><Relationship Id="rId5" Type="http://schemas.microsoft.com/office/2007/relationships/hdphoto" Target="../media/hdphoto2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3.wdp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8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Data" Target="../diagrams/data4.xml"/><Relationship Id="rId10" Type="http://schemas.openxmlformats.org/officeDocument/2006/relationships/diagramLayout" Target="../diagrams/layout3.xml"/><Relationship Id="rId19" Type="http://schemas.microsoft.com/office/2007/relationships/diagramDrawing" Target="../diagrams/drawing4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908F04-61E2-0077-387C-ED5A12C10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690" y="2258568"/>
            <a:ext cx="10544620" cy="166858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 ауданы бойынша білім бөлімінің 2024 жылғы қызметінің қорытындысы </a:t>
            </a:r>
            <a:endParaRPr lang="ru-KZ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D41F2D5-A3D9-5053-B9D4-26B3D326BED0}"/>
              </a:ext>
            </a:extLst>
          </p:cNvPr>
          <p:cNvSpPr txBox="1">
            <a:spLocks/>
          </p:cNvSpPr>
          <p:nvPr/>
        </p:nvSpPr>
        <p:spPr>
          <a:xfrm>
            <a:off x="6336792" y="4974336"/>
            <a:ext cx="5403374" cy="1362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A7A9A-913E-F011-D1D2-16ACBE160FE8}"/>
              </a:ext>
            </a:extLst>
          </p:cNvPr>
          <p:cNvSpPr txBox="1"/>
          <p:nvPr/>
        </p:nvSpPr>
        <p:spPr>
          <a:xfrm>
            <a:off x="6876288" y="4745737"/>
            <a:ext cx="4599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 ауданы бойынша білім бөлімінің басшысы Г. Е. Кадырова</a:t>
            </a:r>
            <a:endParaRPr lang="ru-KZ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73C0B-EB64-1D93-F532-2EFD19330D72}"/>
              </a:ext>
            </a:extLst>
          </p:cNvPr>
          <p:cNvSpPr txBox="1"/>
          <p:nvPr/>
        </p:nvSpPr>
        <p:spPr>
          <a:xfrm>
            <a:off x="3965448" y="5748905"/>
            <a:ext cx="4599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жылғы желтоқсан</a:t>
            </a:r>
            <a:endParaRPr lang="ru-KZ" sz="20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F703FF-67D4-8BA1-6D06-79220003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88" y="146222"/>
            <a:ext cx="2133600" cy="19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9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0E5C05-38C3-5009-2426-360F863FA0D4}"/>
              </a:ext>
            </a:extLst>
          </p:cNvPr>
          <p:cNvSpPr txBox="1"/>
          <p:nvPr/>
        </p:nvSpPr>
        <p:spPr>
          <a:xfrm>
            <a:off x="3916907" y="2484314"/>
            <a:ext cx="8011236" cy="4373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Жақсы ауданы оқушыларының шығармашылық жетістіктері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Облыстық «Ақ шағала» би сайысында Жақсы ауылының №2 ЖОББМ «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Diamonds girls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» командасы 3 орынға ие болды. </a:t>
            </a:r>
          </a:p>
          <a:p>
            <a:pPr marL="285750" indent="-285750" algn="just"/>
            <a:endParaRPr lang="kk-KZ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Балалар музыка мектебінің оқушылары Астана қаласында өткізілген  «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Asia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talents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» жас     </a:t>
            </a: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    таланттарды анықтауға арналған халықаралық сайыста  Базарбекова Дильдара, Жакипов Тамерлан   </a:t>
            </a: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    1 орынға ие болды.</a:t>
            </a:r>
          </a:p>
          <a:p>
            <a:endParaRPr lang="ru-RU" sz="1400" b="1" i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b="1" i="1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Облыстық "Жалынды болашақ" скауттар қозғалысының шатырлы лагерь сайысында Жақсы    </a:t>
            </a: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      ауылының №2 ЖОББМ командасы жүлделі 2 орынды иеленді.</a:t>
            </a:r>
          </a:p>
          <a:p>
            <a:endParaRPr lang="kk-K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"Табиғатты аяла" жас өлкетанушылар, экологтар мен табиғат зерттеушілерінің республикалық форумында "Үздік Арт- объект номинациясында Жақсы ауылының 2 ЖОББМ оқушысы Кадралина Толқын жүлделі 2 орынды иеленді.</a:t>
            </a:r>
          </a:p>
          <a:p>
            <a:pPr marL="285750" indent="-285750" algn="just"/>
            <a:endParaRPr lang="kk-K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"Бояулар құпиясы" жас суретшілердің облыстық байқауында оқушылар үйінің оқушысы Адильшинова Нурлыайым жүлделі 3 орынды иеленді.</a:t>
            </a:r>
          </a:p>
          <a:p>
            <a:pPr marL="285750" indent="-285750" algn="just"/>
            <a:endParaRPr lang="kk-K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Облыстық «Жарқын болашақ» олимпиадасында Жақсы ауылының №2 ЖОББМ оқушысы Федеренко Регина жүлднлі 2 орын иеленді.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Downloads\WhatsApp Image 2024-08-23 at 16.10.1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" y="2620369"/>
            <a:ext cx="3330055" cy="1856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Downloads\WhatsApp Image 2024-08-23 at 16.21.05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9" b="17153"/>
          <a:stretch/>
        </p:blipFill>
        <p:spPr bwMode="auto">
          <a:xfrm>
            <a:off x="3016155" y="191068"/>
            <a:ext cx="2879677" cy="22245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r="16588"/>
          <a:stretch/>
        </p:blipFill>
        <p:spPr bwMode="auto">
          <a:xfrm>
            <a:off x="177420" y="191069"/>
            <a:ext cx="2661313" cy="2265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user\Downloads\WhatsApp Image 2024-08-23 at 17.26.29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6" b="39616"/>
          <a:stretch/>
        </p:blipFill>
        <p:spPr bwMode="auto">
          <a:xfrm>
            <a:off x="248858" y="4643115"/>
            <a:ext cx="3422390" cy="1921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user\Downloads\WhatsApp Image 2024-08-23 at 17.32.14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800"/>
          <a:stretch/>
        </p:blipFill>
        <p:spPr bwMode="auto">
          <a:xfrm>
            <a:off x="9062114" y="163772"/>
            <a:ext cx="2906974" cy="2347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user\Downloads\WhatsApp Image 2024-08-23 at 17.36.49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94"/>
          <a:stretch/>
        </p:blipFill>
        <p:spPr bwMode="auto">
          <a:xfrm>
            <a:off x="5923127" y="218364"/>
            <a:ext cx="2934269" cy="2251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671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9A65FE51-9172-AE4A-4004-2925C53DCB81}"/>
              </a:ext>
            </a:extLst>
          </p:cNvPr>
          <p:cNvSpPr/>
          <p:nvPr/>
        </p:nvSpPr>
        <p:spPr>
          <a:xfrm>
            <a:off x="-19410" y="0"/>
            <a:ext cx="12213772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 l="-20312" r="-20312"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55FFED9-E445-FA83-CD4C-BD6FBEF2D6B6}"/>
              </a:ext>
            </a:extLst>
          </p:cNvPr>
          <p:cNvSpPr/>
          <p:nvPr/>
        </p:nvSpPr>
        <p:spPr>
          <a:xfrm>
            <a:off x="2395918" y="791570"/>
            <a:ext cx="9586816" cy="589583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165100">
              <a:schemeClr val="tx2">
                <a:lumMod val="60000"/>
                <a:lumOff val="40000"/>
                <a:alpha val="2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На республиканском областном этапе "панорама педагогических идей" 2 место заняла учитель казахского языка и литературы </a:t>
            </a:r>
            <a:r>
              <a:rPr lang="ru-RU" sz="1600" dirty="0" err="1"/>
              <a:t>Кожеева</a:t>
            </a:r>
            <a:r>
              <a:rPr lang="ru-RU" sz="1600" dirty="0"/>
              <a:t> </a:t>
            </a:r>
            <a:r>
              <a:rPr lang="ru-RU" sz="1600" dirty="0" err="1"/>
              <a:t>Гульназ</a:t>
            </a:r>
            <a:r>
              <a:rPr lang="ru-RU" sz="1600" dirty="0"/>
              <a:t> </a:t>
            </a:r>
            <a:r>
              <a:rPr lang="ru-RU" sz="1600" dirty="0" err="1"/>
              <a:t>Серикжанова</a:t>
            </a:r>
            <a:r>
              <a:rPr lang="ru-RU" sz="1600" dirty="0"/>
              <a:t>.</a:t>
            </a:r>
            <a:endParaRPr lang="ru-RU" sz="1600" dirty="0">
              <a:solidFill>
                <a:schemeClr val="tx1"/>
              </a:solidFill>
              <a:effectLst>
                <a:glow rad="3048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90D5-C530-4C71-BC3E-5617AE3C255E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3" name="Прямоугольник: один верхний угол скругленный, другой — усеченный 17">
            <a:extLst>
              <a:ext uri="{FF2B5EF4-FFF2-40B4-BE49-F238E27FC236}">
                <a16:creationId xmlns:a16="http://schemas.microsoft.com/office/drawing/2014/main" id="{115D790F-5F9C-F9C4-72A2-D90D30C4803C}"/>
              </a:ext>
            </a:extLst>
          </p:cNvPr>
          <p:cNvSpPr/>
          <p:nvPr/>
        </p:nvSpPr>
        <p:spPr>
          <a:xfrm flipV="1">
            <a:off x="1773936" y="0"/>
            <a:ext cx="10445495" cy="609132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73BEA7E8-0A4E-8C81-BC35-6622B83AAE74}"/>
              </a:ext>
            </a:extLst>
          </p:cNvPr>
          <p:cNvGrpSpPr/>
          <p:nvPr/>
        </p:nvGrpSpPr>
        <p:grpSpPr>
          <a:xfrm rot="-10800000">
            <a:off x="-6490" y="0"/>
            <a:ext cx="4235719" cy="969076"/>
            <a:chOff x="127000" y="-38100"/>
            <a:chExt cx="1090817" cy="294340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D477BA65-C308-DB49-DA99-8C52B35ED7E4}"/>
                </a:ext>
              </a:extLst>
            </p:cNvPr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53704E-F570-FAB5-A668-3A2FFE8A743B}"/>
                </a:ext>
              </a:extLst>
            </p:cNvPr>
            <p:cNvSpPr/>
            <p:nvPr/>
          </p:nvSpPr>
          <p:spPr>
            <a:xfrm>
              <a:off x="566210" y="0"/>
              <a:ext cx="651607" cy="256240"/>
            </a:xfrm>
            <a:custGeom>
              <a:avLst/>
              <a:gdLst>
                <a:gd name="connsiteX0" fmla="*/ 203200 w 1217817"/>
                <a:gd name="connsiteY0" fmla="*/ 0 h 256240"/>
                <a:gd name="connsiteX1" fmla="*/ 1217817 w 1217817"/>
                <a:gd name="connsiteY1" fmla="*/ 4710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  <a:gd name="connsiteX0" fmla="*/ 203200 w 1217817"/>
                <a:gd name="connsiteY0" fmla="*/ 0 h 256240"/>
                <a:gd name="connsiteX1" fmla="*/ 1217817 w 1217817"/>
                <a:gd name="connsiteY1" fmla="*/ 2355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817" h="256240">
                  <a:moveTo>
                    <a:pt x="203200" y="0"/>
                  </a:moveTo>
                  <a:lnTo>
                    <a:pt x="1217817" y="2355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FC2E5CA0-89AC-C187-20AC-6513AD65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133" y="104511"/>
            <a:ext cx="894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ауданы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педагогтерінің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жетістіктері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MD\Downloads\png-transparent-science-technology-engineering-and-mathematics-business-jack-kitty-science-technology-engineering-and-mathematics-technology-angle-electronics-te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61" r="99022">
                        <a14:foregroundMark x1="58043" y1="86441" x2="58043" y2="86441"/>
                        <a14:foregroundMark x1="86522" y1="70480" x2="86522" y2="70480"/>
                        <a14:foregroundMark x1="44674" y1="53672" x2="44674" y2="53672"/>
                        <a14:foregroundMark x1="58478" y1="32486" x2="58478" y2="32486"/>
                        <a14:foregroundMark x1="73913" y1="85876" x2="73913" y2="85876"/>
                        <a14:foregroundMark x1="90217" y1="49435" x2="90217" y2="49435"/>
                        <a14:foregroundMark x1="83261" y1="51977" x2="83261" y2="51977"/>
                        <a14:foregroundMark x1="41739" y1="33475" x2="41739" y2="33475"/>
                        <a14:foregroundMark x1="43043" y1="66243" x2="43043" y2="66243"/>
                        <a14:foregroundMark x1="82826" y1="74718" x2="82826" y2="74718"/>
                        <a14:foregroundMark x1="80870" y1="68362" x2="80870" y2="68362"/>
                        <a14:foregroundMark x1="50761" y1="11299" x2="50761" y2="11299"/>
                        <a14:foregroundMark x1="50761" y1="18785" x2="50761" y2="18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194"/>
            <a:ext cx="2376508" cy="18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hatsApp_Image_2024-08-19_at_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1" y="9034"/>
            <a:ext cx="775900" cy="8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86" y="873457"/>
            <a:ext cx="1966557" cy="1760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1" t="1" r="15687" b="34557"/>
          <a:stretch/>
        </p:blipFill>
        <p:spPr bwMode="auto">
          <a:xfrm>
            <a:off x="4771953" y="818864"/>
            <a:ext cx="1888154" cy="1719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user\Downloads\WhatsApp Image 2024-08-23 at 16.49.42.jpe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6" r="11634" b="-1"/>
          <a:stretch/>
        </p:blipFill>
        <p:spPr bwMode="auto">
          <a:xfrm flipH="1">
            <a:off x="7028597" y="879849"/>
            <a:ext cx="2047164" cy="1399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user\Downloads\WhatsApp Image 2024-08-23 at 16.39.53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28" y="900753"/>
            <a:ext cx="2113807" cy="1637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593076" y="2552131"/>
            <a:ext cx="2047163" cy="19516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Республикалық «Педагогикалық идеялар панорамасы» облыстық кезеңінде 2 орын алған Жақсы ауылының №2 ЖОББМ қазақ тілі мен әдебиеті пәнінің мұғалімі Кожебаева Г. С.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76716" y="2579427"/>
            <a:ext cx="2144973" cy="1844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“Ұлттық құндылықтар негізінде тәрбие беру – заман талабы” Республикалық ғылыми-практикалық конференциясында оқушылар үйінің оқытушысы Асылбек А. Ш. баяндама оқып, сертификатқа ие болды.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85464" y="2538484"/>
            <a:ext cx="2047163" cy="18856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"Биология мұғалімінің үздік педагогикалық жобасы" облыстық сайысында жүлделі 1 орынды Беловод ауылының ЖОББМ мектебінің  биология пәнінің мұғалімі Нұға Рая  иеленді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23948" y="2486168"/>
            <a:ext cx="2047163" cy="1826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"Педагогикалық ізденіс" облыстық конкурсының "Сабақты әзірлеу" номинациясы нда 2 орынға ие болған Ижбулатов Б.И. Қ.Өскенбаев атындағы Қима а. ЖОББМ көркем еңбек пәнінің мұғалімі.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31308" y="4612943"/>
            <a:ext cx="2088108" cy="1842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/>
              <a:t>Васильева Ю.Ю.- учитель биологии ООШ имени Кабдеша Ускенбаева села Кийма, 2- ое место в областном конкурсе "Педагогический  проект по биологии"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569357" y="4558352"/>
            <a:ext cx="2167718" cy="19516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/>
              <a:t>"Педагогикалық ізденіс" облыстық конкурсының "Ізденімпаз педагог" номинациясы бойынша Грамотаға ие болған Жақсы ауылының 1 ЖОББМ көркем еңбек пәнінің мұғалімі Кошеков К.Б.</a:t>
            </a:r>
            <a:endParaRPr lang="ru-RU" sz="1200" dirty="0"/>
          </a:p>
        </p:txBody>
      </p:sp>
      <p:pic>
        <p:nvPicPr>
          <p:cNvPr id="25" name="Рисунок 24" descr="C:\Users\user\Downloads\WhatsApp Image 2024-08-23 at 16.58.34.jpe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 bwMode="auto">
          <a:xfrm>
            <a:off x="2524835" y="4517410"/>
            <a:ext cx="2210937" cy="2019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C:\Users\user\Downloads\WhatsApp Image 2024-08-23 at 17.20.21.jpe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49" y="4503761"/>
            <a:ext cx="2156347" cy="2074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9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один верхний угол скругленный, другой — усеченный 17">
            <a:extLst>
              <a:ext uri="{FF2B5EF4-FFF2-40B4-BE49-F238E27FC236}">
                <a16:creationId xmlns:a16="http://schemas.microsoft.com/office/drawing/2014/main" id="{115D790F-5F9C-F9C4-72A2-D90D30C4803C}"/>
              </a:ext>
            </a:extLst>
          </p:cNvPr>
          <p:cNvSpPr/>
          <p:nvPr/>
        </p:nvSpPr>
        <p:spPr>
          <a:xfrm flipV="1">
            <a:off x="1773936" y="0"/>
            <a:ext cx="10445495" cy="609132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73BEA7E8-0A4E-8C81-BC35-6622B83AAE74}"/>
              </a:ext>
            </a:extLst>
          </p:cNvPr>
          <p:cNvGrpSpPr/>
          <p:nvPr/>
        </p:nvGrpSpPr>
        <p:grpSpPr>
          <a:xfrm rot="-10800000">
            <a:off x="-6490" y="0"/>
            <a:ext cx="1780426" cy="969076"/>
            <a:chOff x="127000" y="-38100"/>
            <a:chExt cx="1090817" cy="294340"/>
          </a:xfrm>
          <a:solidFill>
            <a:schemeClr val="bg2"/>
          </a:solidFill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D477BA65-C308-DB49-DA99-8C52B35ED7E4}"/>
                </a:ext>
              </a:extLst>
            </p:cNvPr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53704E-F570-FAB5-A668-3A2FFE8A743B}"/>
                </a:ext>
              </a:extLst>
            </p:cNvPr>
            <p:cNvSpPr/>
            <p:nvPr/>
          </p:nvSpPr>
          <p:spPr>
            <a:xfrm>
              <a:off x="566210" y="0"/>
              <a:ext cx="651607" cy="256240"/>
            </a:xfrm>
            <a:custGeom>
              <a:avLst/>
              <a:gdLst>
                <a:gd name="connsiteX0" fmla="*/ 203200 w 1217817"/>
                <a:gd name="connsiteY0" fmla="*/ 0 h 256240"/>
                <a:gd name="connsiteX1" fmla="*/ 1217817 w 1217817"/>
                <a:gd name="connsiteY1" fmla="*/ 4710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  <a:gd name="connsiteX0" fmla="*/ 203200 w 1217817"/>
                <a:gd name="connsiteY0" fmla="*/ 0 h 256240"/>
                <a:gd name="connsiteX1" fmla="*/ 1217817 w 1217817"/>
                <a:gd name="connsiteY1" fmla="*/ 2355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817" h="256240">
                  <a:moveTo>
                    <a:pt x="203200" y="0"/>
                  </a:moveTo>
                  <a:lnTo>
                    <a:pt x="1217817" y="2355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FC2E5CA0-89AC-C187-20AC-6513AD65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0" y="86262"/>
            <a:ext cx="8837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 білім беру мен оқыту</a:t>
            </a: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1288" y="1301477"/>
            <a:ext cx="1518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ұйым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C:\Users\AMD\Downloads\1699189251_polinka-top-p-kartinka-zdaniya-detskogo-sada-dlya-doshko-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7" b="89727" l="3370" r="97609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1" y="1223349"/>
            <a:ext cx="1008271" cy="10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25038" y="1312056"/>
            <a:ext cx="1694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972 бала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(бала </a:t>
            </a:r>
            <a:r>
              <a:rPr lang="ru-RU" sz="1200" i="1" dirty="0" err="1">
                <a:latin typeface="Arial" pitchFamily="34" charset="0"/>
                <a:cs typeface="Arial" pitchFamily="34" charset="0"/>
              </a:rPr>
              <a:t>бақша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i="1" dirty="0" err="1">
                <a:latin typeface="Arial" pitchFamily="34" charset="0"/>
                <a:cs typeface="Arial" pitchFamily="34" charset="0"/>
              </a:rPr>
              <a:t>шағын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>
                <a:latin typeface="Arial" pitchFamily="34" charset="0"/>
                <a:cs typeface="Arial" pitchFamily="34" charset="0"/>
              </a:rPr>
              <a:t>орталық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– 694, </a:t>
            </a:r>
            <a:r>
              <a:rPr lang="ru-RU" sz="1200" i="1" dirty="0" err="1">
                <a:latin typeface="Arial" pitchFamily="34" charset="0"/>
                <a:cs typeface="Arial" pitchFamily="34" charset="0"/>
              </a:rPr>
              <a:t>мектепалды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>
                <a:latin typeface="Arial" pitchFamily="34" charset="0"/>
                <a:cs typeface="Arial" pitchFamily="34" charset="0"/>
              </a:rPr>
              <a:t>даярлық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- 278)</a:t>
            </a:r>
          </a:p>
        </p:txBody>
      </p:sp>
      <p:pic>
        <p:nvPicPr>
          <p:cNvPr id="1037" name="Picture 13" descr="C:\Users\AMD\Downloads\375150-middl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4242" l="10000" r="90000">
                        <a14:foregroundMark x1="41889" y1="15355" x2="41889" y2="15355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6" t="5170" r="19370"/>
          <a:stretch/>
        </p:blipFill>
        <p:spPr bwMode="auto">
          <a:xfrm>
            <a:off x="3702232" y="1240375"/>
            <a:ext cx="922806" cy="8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2001697-0E0E-AF14-1C67-A5C11CAE6897}"/>
              </a:ext>
            </a:extLst>
          </p:cNvPr>
          <p:cNvSpPr/>
          <p:nvPr/>
        </p:nvSpPr>
        <p:spPr>
          <a:xfrm>
            <a:off x="6633759" y="938515"/>
            <a:ext cx="5276237" cy="19873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65100">
              <a:schemeClr val="tx2">
                <a:lumMod val="60000"/>
                <a:lumOff val="40000"/>
                <a:alpha val="2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effectLst>
                <a:glow rad="3048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Диаграмма 2">
            <a:extLst>
              <a:ext uri="{FF2B5EF4-FFF2-40B4-BE49-F238E27FC236}">
                <a16:creationId xmlns:a16="http://schemas.microsoft.com/office/drawing/2014/main" id="{0C9B09D6-FE00-48AC-AC4B-99C6FD0EB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330154"/>
              </p:ext>
            </p:extLst>
          </p:nvPr>
        </p:nvGraphicFramePr>
        <p:xfrm>
          <a:off x="6403651" y="843638"/>
          <a:ext cx="5506345" cy="236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4" name="TextBox 5">
            <a:extLst>
              <a:ext uri="{FF2B5EF4-FFF2-40B4-BE49-F238E27FC236}">
                <a16:creationId xmlns:a16="http://schemas.microsoft.com/office/drawing/2014/main" id="{C0E289AA-8E21-43E3-8A3F-1F73EBDB9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759" y="1668265"/>
            <a:ext cx="1659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r"/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бақша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5E822C4E-2CCC-41A2-A904-C1182DC8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2094" y="1616898"/>
            <a:ext cx="15668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/>
            <a:r>
              <a:rPr lang="kk-KZ" alt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орталық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0AB1087-DC14-4132-89B8-223783BB4507}"/>
              </a:ext>
            </a:extLst>
          </p:cNvPr>
          <p:cNvSpPr/>
          <p:nvPr/>
        </p:nvSpPr>
        <p:spPr>
          <a:xfrm>
            <a:off x="8765643" y="1445787"/>
            <a:ext cx="998044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/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algn="ctr"/>
            <a:r>
              <a:rPr lang="ru-RU" altLang="ru-RU" b="1" dirty="0">
                <a:solidFill>
                  <a:srgbClr val="135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135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МДҰ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ADED8F0-045C-9E26-30AB-D7CEDE313380}"/>
              </a:ext>
            </a:extLst>
          </p:cNvPr>
          <p:cNvGrpSpPr/>
          <p:nvPr/>
        </p:nvGrpSpPr>
        <p:grpSpPr>
          <a:xfrm>
            <a:off x="6866723" y="1740594"/>
            <a:ext cx="4622010" cy="622016"/>
            <a:chOff x="6582670" y="2052383"/>
            <a:chExt cx="4622010" cy="622016"/>
          </a:xfrm>
        </p:grpSpPr>
        <p:cxnSp>
          <p:nvCxnSpPr>
            <p:cNvPr id="53" name="Соединительная линия уступом 4">
              <a:extLst>
                <a:ext uri="{FF2B5EF4-FFF2-40B4-BE49-F238E27FC236}">
                  <a16:creationId xmlns:a16="http://schemas.microsoft.com/office/drawing/2014/main" id="{487AC382-07DB-43FB-9680-3B15F4A1A11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582670" y="2065671"/>
              <a:ext cx="1740187" cy="608728"/>
            </a:xfrm>
            <a:prstGeom prst="bentConnector3">
              <a:avLst>
                <a:gd name="adj1" fmla="val 18901"/>
              </a:avLst>
            </a:prstGeom>
            <a:ln>
              <a:headEnd type="triangle" w="med" len="med"/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Соединительная линия уступом 21">
              <a:extLst>
                <a:ext uri="{FF2B5EF4-FFF2-40B4-BE49-F238E27FC236}">
                  <a16:creationId xmlns:a16="http://schemas.microsoft.com/office/drawing/2014/main" id="{785155E1-41D7-4701-9B57-589EB651687A}"/>
                </a:ext>
              </a:extLst>
            </p:cNvPr>
            <p:cNvCxnSpPr>
              <a:cxnSpLocks/>
            </p:cNvCxnSpPr>
            <p:nvPr/>
          </p:nvCxnSpPr>
          <p:spPr>
            <a:xfrm>
              <a:off x="9637827" y="2052383"/>
              <a:ext cx="1566853" cy="548856"/>
            </a:xfrm>
            <a:prstGeom prst="bentConnector3">
              <a:avLst>
                <a:gd name="adj1" fmla="val 21416"/>
              </a:avLst>
            </a:prstGeom>
            <a:ln>
              <a:solidFill>
                <a:srgbClr val="1F4E79"/>
              </a:solidFill>
              <a:headEnd type="triangle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0" name="Стрелка: штриховая вправо 1">
            <a:extLst>
              <a:ext uri="{FF2B5EF4-FFF2-40B4-BE49-F238E27FC236}">
                <a16:creationId xmlns:a16="http://schemas.microsoft.com/office/drawing/2014/main" id="{9D354A37-657F-01C3-9CAF-8806FD0753EC}"/>
              </a:ext>
            </a:extLst>
          </p:cNvPr>
          <p:cNvSpPr/>
          <p:nvPr/>
        </p:nvSpPr>
        <p:spPr>
          <a:xfrm>
            <a:off x="3222933" y="1573350"/>
            <a:ext cx="324431" cy="302787"/>
          </a:xfrm>
          <a:prstGeom prst="stripedRightArrow">
            <a:avLst>
              <a:gd name="adj1" fmla="val 45648"/>
              <a:gd name="adj2" fmla="val 5200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36" name="Схема 35">
            <a:extLst>
              <a:ext uri="{FF2B5EF4-FFF2-40B4-BE49-F238E27FC236}">
                <a16:creationId xmlns:a16="http://schemas.microsoft.com/office/drawing/2014/main" id="{1F3950B5-F8FB-5595-2525-46C217D62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167092"/>
              </p:ext>
            </p:extLst>
          </p:nvPr>
        </p:nvGraphicFramePr>
        <p:xfrm>
          <a:off x="1181008" y="2342216"/>
          <a:ext cx="3648845" cy="187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D89BCA1-FCA7-9BCC-C9AC-237AB04B5771}"/>
              </a:ext>
            </a:extLst>
          </p:cNvPr>
          <p:cNvSpPr txBox="1"/>
          <p:nvPr/>
        </p:nvSpPr>
        <p:spPr>
          <a:xfrm>
            <a:off x="6530200" y="3553850"/>
            <a:ext cx="5379796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2024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175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atsApp_Image_2024-08-19_at_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1" y="9034"/>
            <a:ext cx="775900" cy="8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8278BD-9BE7-0AD4-5858-5A020B74441E}"/>
              </a:ext>
            </a:extLst>
          </p:cNvPr>
          <p:cNvSpPr txBox="1"/>
          <p:nvPr/>
        </p:nvSpPr>
        <p:spPr>
          <a:xfrm>
            <a:off x="725241" y="4335390"/>
            <a:ext cx="5300655" cy="19441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1590" marR="728980" indent="13970">
              <a:spcBef>
                <a:spcPts val="170"/>
              </a:spcBef>
              <a:tabLst>
                <a:tab pos="2145665" algn="l"/>
                <a:tab pos="3458210" algn="l"/>
              </a:tabLst>
            </a:pPr>
            <a:r>
              <a:rPr lang="ru-RU" sz="1400" spc="-110" dirty="0" err="1">
                <a:solidFill>
                  <a:schemeClr val="bg1"/>
                </a:solidFill>
                <a:latin typeface="Times New Roman"/>
                <a:cs typeface="Times New Roman"/>
              </a:rPr>
              <a:t>Бугінгі</a:t>
            </a:r>
            <a:r>
              <a:rPr lang="ru-RU" sz="1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танда</a:t>
            </a:r>
            <a:r>
              <a:rPr lang="ru-RU" sz="1400" spc="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cs typeface="Times New Roman"/>
              </a:rPr>
              <a:t>мемлекеттік</a:t>
            </a:r>
            <a:r>
              <a:rPr lang="ru-RU" sz="1400" spc="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білім</a:t>
            </a:r>
            <a:r>
              <a:rPr lang="ru-RU" sz="1400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20" dirty="0">
                <a:solidFill>
                  <a:schemeClr val="bg1"/>
                </a:solidFill>
                <a:latin typeface="Times New Roman"/>
                <a:cs typeface="Times New Roman"/>
              </a:rPr>
              <a:t>беру </a:t>
            </a:r>
            <a:r>
              <a:rPr lang="ru-RU" sz="1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тапсырысы</a:t>
            </a:r>
            <a:r>
              <a:rPr lang="ru-RU" sz="1400" spc="-10" dirty="0">
                <a:solidFill>
                  <a:schemeClr val="bg1"/>
                </a:solidFill>
                <a:latin typeface="Times New Roman"/>
                <a:cs typeface="Times New Roman"/>
              </a:rPr>
              <a:t> 22 </a:t>
            </a:r>
            <a:r>
              <a:rPr lang="ru-RU" sz="1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мектепке</a:t>
            </a:r>
            <a:r>
              <a:rPr lang="ru-RU" sz="1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дейінгі</a:t>
            </a:r>
            <a:r>
              <a:rPr lang="ru-RU" sz="1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білім</a:t>
            </a:r>
            <a:r>
              <a:rPr lang="ru-RU" sz="1400" spc="-10" dirty="0">
                <a:solidFill>
                  <a:schemeClr val="bg1"/>
                </a:solidFill>
                <a:latin typeface="Times New Roman"/>
                <a:cs typeface="Times New Roman"/>
              </a:rPr>
              <a:t> беру </a:t>
            </a:r>
            <a:r>
              <a:rPr lang="ru-RU" sz="1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ұйымында</a:t>
            </a:r>
            <a:r>
              <a:rPr lang="ru-RU" sz="1400" spc="-10" dirty="0">
                <a:solidFill>
                  <a:schemeClr val="bg1"/>
                </a:solidFill>
                <a:latin typeface="Times New Roman"/>
                <a:cs typeface="Times New Roman"/>
              </a:rPr>
              <a:t> 737 </a:t>
            </a:r>
            <a:r>
              <a:rPr lang="ru-RU" sz="1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орынға</a:t>
            </a:r>
            <a:r>
              <a:rPr lang="ru-RU" sz="14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lang="ru-RU" sz="1400" spc="114" dirty="0" err="1">
                <a:solidFill>
                  <a:schemeClr val="bg1"/>
                </a:solidFill>
                <a:latin typeface="Times New Roman"/>
                <a:cs typeface="Times New Roman"/>
              </a:rPr>
              <a:t>рналастырылған</a:t>
            </a:r>
            <a:r>
              <a:rPr lang="ru-RU" sz="1400" spc="114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/>
            <a:r>
              <a:rPr lang="ru-RU" sz="1400" spc="9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ru-RU" sz="1400" spc="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120" dirty="0" err="1">
                <a:solidFill>
                  <a:schemeClr val="bg1"/>
                </a:solidFill>
                <a:latin typeface="Times New Roman"/>
                <a:cs typeface="Times New Roman"/>
              </a:rPr>
              <a:t>балаға</a:t>
            </a:r>
            <a:r>
              <a:rPr lang="ru-RU" sz="1400" spc="3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70" dirty="0" err="1">
                <a:solidFill>
                  <a:schemeClr val="bg1"/>
                </a:solidFill>
                <a:latin typeface="Times New Roman"/>
                <a:cs typeface="Times New Roman"/>
              </a:rPr>
              <a:t>мемлекеттік</a:t>
            </a:r>
            <a:r>
              <a:rPr lang="ru-RU" sz="1400" spc="3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165" dirty="0" err="1">
                <a:solidFill>
                  <a:schemeClr val="bg1"/>
                </a:solidFill>
                <a:latin typeface="Times New Roman"/>
                <a:cs typeface="Times New Roman"/>
              </a:rPr>
              <a:t>тапсырыс</a:t>
            </a:r>
            <a:r>
              <a:rPr lang="ru-RU" sz="1400" spc="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145" dirty="0" err="1">
                <a:solidFill>
                  <a:schemeClr val="bg1"/>
                </a:solidFill>
                <a:latin typeface="Times New Roman"/>
                <a:cs typeface="Times New Roman"/>
              </a:rPr>
              <a:t>сомасы</a:t>
            </a:r>
            <a:r>
              <a:rPr lang="ru-RU" sz="1400" spc="145" dirty="0">
                <a:solidFill>
                  <a:schemeClr val="bg1"/>
                </a:solidFill>
                <a:latin typeface="Times New Roman"/>
                <a:cs typeface="Times New Roman"/>
              </a:rPr>
              <a:t> – 60747 </a:t>
            </a:r>
            <a:r>
              <a:rPr lang="ru-RU" sz="1400" spc="145" dirty="0" err="1">
                <a:solidFill>
                  <a:schemeClr val="bg1"/>
                </a:solidFill>
                <a:latin typeface="Times New Roman"/>
                <a:cs typeface="Times New Roman"/>
              </a:rPr>
              <a:t>теңге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99390" indent="-173355">
              <a:buChar char="•"/>
              <a:tabLst>
                <a:tab pos="199390" algn="l"/>
              </a:tabLst>
            </a:pPr>
            <a:r>
              <a:rPr lang="ru-RU" sz="1400" spc="-80" dirty="0" err="1">
                <a:solidFill>
                  <a:schemeClr val="bg1"/>
                </a:solidFill>
                <a:latin typeface="Times New Roman"/>
                <a:cs typeface="Times New Roman"/>
              </a:rPr>
              <a:t>Ата-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cs typeface="Times New Roman"/>
              </a:rPr>
              <a:t>ана</a:t>
            </a:r>
            <a:r>
              <a:rPr lang="ru-RU" sz="14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err="1">
                <a:solidFill>
                  <a:schemeClr val="bg1"/>
                </a:solidFill>
                <a:latin typeface="Times New Roman"/>
                <a:cs typeface="Times New Roman"/>
              </a:rPr>
              <a:t>төлемі</a:t>
            </a:r>
            <a:r>
              <a:rPr lang="ru-RU" sz="1400" spc="-1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3495">
              <a:spcBef>
                <a:spcPts val="40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2024</a:t>
            </a:r>
            <a:r>
              <a:rPr lang="ru-RU" sz="14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35" dirty="0">
                <a:solidFill>
                  <a:schemeClr val="bg1"/>
                </a:solidFill>
                <a:latin typeface="Times New Roman"/>
                <a:cs typeface="Times New Roman"/>
              </a:rPr>
              <a:t>ж. 17805, 80 </a:t>
            </a:r>
            <a:r>
              <a:rPr lang="ru-RU" sz="1400" spc="-35" dirty="0" err="1">
                <a:solidFill>
                  <a:schemeClr val="bg1"/>
                </a:solidFill>
                <a:latin typeface="Times New Roman"/>
                <a:cs typeface="Times New Roman"/>
              </a:rPr>
              <a:t>теңге</a:t>
            </a:r>
            <a:endParaRPr lang="ru-RU" sz="1400" spc="-3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3495"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  <a:latin typeface="Times New Roman"/>
                <a:cs typeface="Times New Roman"/>
              </a:rPr>
              <a:t>2025</a:t>
            </a:r>
            <a:r>
              <a:rPr lang="ru-RU" sz="1400" spc="2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25" dirty="0">
                <a:solidFill>
                  <a:schemeClr val="bg1"/>
                </a:solidFill>
                <a:latin typeface="Times New Roman"/>
                <a:cs typeface="Times New Roman"/>
              </a:rPr>
              <a:t>ж. 19052, 4 </a:t>
            </a:r>
            <a:r>
              <a:rPr lang="ru-RU" sz="1400" spc="-25" dirty="0" err="1">
                <a:solidFill>
                  <a:schemeClr val="bg1"/>
                </a:solidFill>
                <a:latin typeface="Times New Roman"/>
                <a:cs typeface="Times New Roman"/>
              </a:rPr>
              <a:t>теңге</a:t>
            </a:r>
            <a:endParaRPr lang="ru-K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0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612827" y="2745097"/>
            <a:ext cx="189666" cy="760635"/>
            <a:chOff x="5787944" y="2699290"/>
            <a:chExt cx="134700" cy="846630"/>
          </a:xfrm>
          <a:solidFill>
            <a:srgbClr val="13538A"/>
          </a:solidFill>
        </p:grpSpPr>
        <p:cxnSp>
          <p:nvCxnSpPr>
            <p:cNvPr id="19" name="Прямая соединительная линия 18"/>
            <p:cNvCxnSpPr>
              <a:cxnSpLocks/>
            </p:cNvCxnSpPr>
            <p:nvPr/>
          </p:nvCxnSpPr>
          <p:spPr>
            <a:xfrm>
              <a:off x="5859614" y="3005920"/>
              <a:ext cx="0" cy="540000"/>
            </a:xfrm>
            <a:prstGeom prst="line">
              <a:avLst/>
            </a:prstGeom>
            <a:grpFill/>
            <a:ln w="1270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5859614" y="2720823"/>
              <a:ext cx="0" cy="288000"/>
            </a:xfrm>
            <a:prstGeom prst="line">
              <a:avLst/>
            </a:prstGeom>
            <a:grpFill/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5787944" y="2699290"/>
              <a:ext cx="134700" cy="253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Прямоугольник: один верхний угол скругленный, другой — усеченный 17">
            <a:extLst>
              <a:ext uri="{FF2B5EF4-FFF2-40B4-BE49-F238E27FC236}">
                <a16:creationId xmlns:a16="http://schemas.microsoft.com/office/drawing/2014/main" id="{115D790F-5F9C-F9C4-72A2-D90D30C4803C}"/>
              </a:ext>
            </a:extLst>
          </p:cNvPr>
          <p:cNvSpPr/>
          <p:nvPr/>
        </p:nvSpPr>
        <p:spPr>
          <a:xfrm flipV="1">
            <a:off x="1773936" y="0"/>
            <a:ext cx="10445495" cy="609132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3BEA7E8-0A4E-8C81-BC35-6622B83AAE74}"/>
              </a:ext>
            </a:extLst>
          </p:cNvPr>
          <p:cNvGrpSpPr/>
          <p:nvPr/>
        </p:nvGrpSpPr>
        <p:grpSpPr>
          <a:xfrm rot="-10800000">
            <a:off x="-6490" y="0"/>
            <a:ext cx="4235719" cy="969076"/>
            <a:chOff x="127000" y="-38100"/>
            <a:chExt cx="1090817" cy="294340"/>
          </a:xfrm>
          <a:solidFill>
            <a:schemeClr val="bg2"/>
          </a:solidFill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D477BA65-C308-DB49-DA99-8C52B35ED7E4}"/>
                </a:ext>
              </a:extLst>
            </p:cNvPr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053704E-F570-FAB5-A668-3A2FFE8A743B}"/>
                </a:ext>
              </a:extLst>
            </p:cNvPr>
            <p:cNvSpPr/>
            <p:nvPr/>
          </p:nvSpPr>
          <p:spPr>
            <a:xfrm>
              <a:off x="566210" y="0"/>
              <a:ext cx="651607" cy="256240"/>
            </a:xfrm>
            <a:custGeom>
              <a:avLst/>
              <a:gdLst>
                <a:gd name="connsiteX0" fmla="*/ 203200 w 1217817"/>
                <a:gd name="connsiteY0" fmla="*/ 0 h 256240"/>
                <a:gd name="connsiteX1" fmla="*/ 1217817 w 1217817"/>
                <a:gd name="connsiteY1" fmla="*/ 4710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  <a:gd name="connsiteX0" fmla="*/ 203200 w 1217817"/>
                <a:gd name="connsiteY0" fmla="*/ 0 h 256240"/>
                <a:gd name="connsiteX1" fmla="*/ 1217817 w 1217817"/>
                <a:gd name="connsiteY1" fmla="*/ 2355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817" h="256240">
                  <a:moveTo>
                    <a:pt x="203200" y="0"/>
                  </a:moveTo>
                  <a:lnTo>
                    <a:pt x="1217817" y="2355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FC2E5CA0-89AC-C187-20AC-6513AD65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86262"/>
            <a:ext cx="80297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kk-K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ОРТА БІЛІМ БЕРУ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MD\Downloads\195-1958774_cougar-clipart-affton-school-symbol-on-map-hd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5" b="96198" l="1628" r="99419">
                        <a14:foregroundMark x1="29186" y1="43548" x2="29186" y2="43548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0" y="1148194"/>
            <a:ext cx="800816" cy="8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5866" y="1956459"/>
            <a:ext cx="172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ru-RU" sz="3600" b="1" dirty="0">
                <a:solidFill>
                  <a:srgbClr val="1353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мектеп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BD5FEC-1A82-79B1-CD93-3211752BE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2" b="97368" l="3315" r="95028">
                        <a14:foregroundMark x1="33702" y1="13158" x2="33702" y2="13158"/>
                        <a14:foregroundMark x1="71271" y1="13816" x2="71271" y2="13816"/>
                        <a14:foregroundMark x1="73481" y1="32895" x2="73481" y2="32895"/>
                        <a14:foregroundMark x1="57459" y1="38816" x2="57459" y2="38816"/>
                        <a14:foregroundMark x1="85083" y1="50000" x2="85083" y2="50000"/>
                        <a14:foregroundMark x1="79558" y1="42105" x2="79558" y2="42105"/>
                        <a14:foregroundMark x1="56354" y1="46053" x2="56354" y2="46053"/>
                        <a14:foregroundMark x1="56354" y1="51974" x2="56354" y2="51974"/>
                        <a14:foregroundMark x1="68508" y1="80263" x2="68508" y2="80263"/>
                        <a14:foregroundMark x1="76243" y1="79605" x2="76243" y2="79605"/>
                        <a14:foregroundMark x1="17127" y1="36842" x2="17127" y2="36842"/>
                        <a14:foregroundMark x1="16575" y1="53289" x2="16575" y2="53289"/>
                        <a14:foregroundMark x1="15470" y1="44737" x2="15470" y2="44737"/>
                        <a14:backgroundMark x1="30939" y1="68421" x2="30939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01" y="1190128"/>
            <a:ext cx="847613" cy="80508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854907" y="2637658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2665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оқушы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 descr="WhatsApp_Image_2024-08-19_at_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1" y="9034"/>
            <a:ext cx="775900" cy="8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479845-DFF0-9A7F-A410-E780DB24C2AE}"/>
              </a:ext>
            </a:extLst>
          </p:cNvPr>
          <p:cNvSpPr txBox="1"/>
          <p:nvPr/>
        </p:nvSpPr>
        <p:spPr>
          <a:xfrm>
            <a:off x="599551" y="4092329"/>
            <a:ext cx="3542110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47320" indent="13970">
              <a:lnSpc>
                <a:spcPts val="2090"/>
              </a:lnSpc>
              <a:spcBef>
                <a:spcPts val="220"/>
              </a:spcBef>
              <a:tabLst>
                <a:tab pos="3082925" algn="l"/>
              </a:tabLst>
            </a:pPr>
            <a:r>
              <a:rPr lang="ru-RU"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4 088 000 </a:t>
            </a:r>
            <a:r>
              <a:rPr lang="ru-RU" sz="2000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сомасына</a:t>
            </a:r>
            <a:r>
              <a:rPr lang="ru-RU" sz="20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аңа</a:t>
            </a:r>
            <a:r>
              <a:rPr lang="ru-RU" sz="2000" spc="-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модификациядағы</a:t>
            </a:r>
            <a:r>
              <a:rPr lang="ru-RU" sz="20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физика </a:t>
            </a:r>
            <a:r>
              <a:rPr lang="ru-RU" sz="20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кабинеті</a:t>
            </a:r>
            <a:r>
              <a:rPr lang="ru-RU" sz="20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">
              <a:lnSpc>
                <a:spcPct val="100000"/>
              </a:lnSpc>
              <a:spcBef>
                <a:spcPts val="1680"/>
              </a:spcBef>
            </a:pPr>
            <a:r>
              <a:rPr lang="ru-RU" sz="20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en-US"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азы</a:t>
            </a:r>
            <a:r>
              <a:rPr lang="ru-RU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4 032 000 </a:t>
            </a:r>
            <a:r>
              <a:rPr lang="ru-RU" sz="20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теңгеге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жаңартылды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5342C-80AC-4A1C-6095-580BBC34819E}"/>
              </a:ext>
            </a:extLst>
          </p:cNvPr>
          <p:cNvSpPr txBox="1"/>
          <p:nvPr/>
        </p:nvSpPr>
        <p:spPr>
          <a:xfrm rot="10800000" flipV="1">
            <a:off x="4719163" y="4266735"/>
            <a:ext cx="71542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-25" normalizeH="0" baseline="0" noProof="0" dirty="0" err="1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Курделі</a:t>
            </a:r>
            <a:r>
              <a:rPr kumimoji="0" lang="ru-RU" sz="2800" b="0" i="0" u="none" strike="noStrike" kern="0" cap="none" spc="114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2800" b="0" i="0" u="none" strike="noStrike" kern="0" cap="none" spc="55" normalizeH="0" baseline="0" noProof="0" dirty="0" err="1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жане</a:t>
            </a:r>
            <a:r>
              <a:rPr kumimoji="0" lang="ru-RU" sz="2800" b="0" i="0" u="none" strike="noStrike" kern="0" cap="none" spc="-95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ағымдагы</a:t>
            </a:r>
            <a:r>
              <a:rPr kumimoji="0" lang="ru-RU" sz="2800" b="0" i="0" u="none" strike="noStrike" kern="0" cap="none" spc="85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жендеу</a:t>
            </a:r>
            <a:r>
              <a:rPr lang="ru-RU" sz="2800" kern="0" spc="-35" dirty="0" err="1">
                <a:latin typeface="Microsoft Sans Serif"/>
                <a:cs typeface="Microsoft Sans Serif"/>
              </a:rPr>
              <a:t>ге</a:t>
            </a:r>
            <a:r>
              <a:rPr lang="ru-RU" sz="2800" kern="0" spc="-35" dirty="0">
                <a:latin typeface="Microsoft Sans Serif"/>
                <a:cs typeface="Microsoft Sans Serif"/>
              </a:rPr>
              <a:t> </a:t>
            </a:r>
            <a:r>
              <a:rPr lang="ru-RU" sz="2800" kern="0" dirty="0">
                <a:latin typeface="Microsoft Sans Serif"/>
                <a:cs typeface="Microsoft Sans Serif"/>
              </a:rPr>
              <a:t>                     </a:t>
            </a:r>
            <a:r>
              <a:rPr lang="ru-RU" sz="2800" kern="0" spc="-145" dirty="0">
                <a:latin typeface="Microsoft Sans Serif"/>
                <a:cs typeface="Microsoft Sans Serif"/>
              </a:rPr>
              <a:t>727 000 000 </a:t>
            </a:r>
            <a:r>
              <a:rPr kumimoji="0" lang="ru-RU" sz="2800" b="0" i="0" u="none" strike="noStrike" kern="0" cap="none" spc="10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2800" b="0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млн </a:t>
            </a:r>
            <a:r>
              <a:rPr kumimoji="0" lang="ru-RU" sz="2800" b="0" i="0" u="none" strike="noStrike" kern="0" cap="none" spc="-60" normalizeH="0" baseline="0" noProof="0" dirty="0" err="1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теңгеден</a:t>
            </a:r>
            <a:r>
              <a:rPr kumimoji="0" lang="ru-RU" sz="2800" b="0" i="0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2800" b="0" i="0" u="none" strike="noStrike" kern="0" cap="none" spc="-10" normalizeH="0" baseline="0" noProof="0" dirty="0" err="1">
                <a:ln>
                  <a:noFill/>
                </a:ln>
                <a:effectLst/>
                <a:uLnTx/>
                <a:uFillTx/>
                <a:latin typeface="Microsoft Sans Serif"/>
                <a:cs typeface="Microsoft Sans Serif"/>
              </a:rPr>
              <a:t>астам</a:t>
            </a:r>
            <a:r>
              <a:rPr lang="ru-RU" sz="2800" kern="0" spc="-10" dirty="0">
                <a:latin typeface="Microsoft Sans Serif"/>
                <a:cs typeface="Microsoft Sans Serif"/>
              </a:rPr>
              <a:t> </a:t>
            </a:r>
            <a:r>
              <a:rPr lang="ru-RU" sz="2800" kern="0" spc="-10" dirty="0" err="1">
                <a:latin typeface="Microsoft Sans Serif"/>
                <a:cs typeface="Microsoft Sans Serif"/>
              </a:rPr>
              <a:t>жұмсалды</a:t>
            </a:r>
            <a:r>
              <a:rPr lang="ru-RU" sz="2800" kern="0" spc="-10" dirty="0">
                <a:latin typeface="Microsoft Sans Serif"/>
                <a:cs typeface="Microsoft Sans Serif"/>
              </a:rPr>
              <a:t>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4AA2798-EBE4-E764-DC52-D9BF0B938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32" y="1184351"/>
            <a:ext cx="3181956" cy="29022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55495C0-90BD-39A9-1735-06B2D8BB78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01" y="1184352"/>
            <a:ext cx="3181956" cy="29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6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506CB-9F5D-4940-81A3-3F0AF8C92623}"/>
              </a:ext>
            </a:extLst>
          </p:cNvPr>
          <p:cNvSpPr/>
          <p:nvPr/>
        </p:nvSpPr>
        <p:spPr>
          <a:xfrm>
            <a:off x="1748644" y="74405"/>
            <a:ext cx="8776512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АҒЫМДАҒЫ ЖӘНЕ КҮРДЕЛІ ЖӨНДЕУЛЕР</a:t>
            </a:r>
          </a:p>
        </p:txBody>
      </p:sp>
      <p:sp>
        <p:nvSpPr>
          <p:cNvPr id="8194" name="AutoShape 2" descr="blob:https://web.whatsapp.com/9a3afc4d-a091-41f3-9b2e-7096271377bb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ре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2992" y="642919"/>
            <a:ext cx="2286016" cy="2196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ре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58" y="642918"/>
            <a:ext cx="2714644" cy="217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AutoShape 4" descr="blob:https://web.whatsapp.com/340d67b5-eb7d-4c09-9b8e-00e03e13e25f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иш ре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72" y="3000373"/>
            <a:ext cx="4286248" cy="3206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кир рем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5" y="3214686"/>
            <a:ext cx="3857625" cy="3214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кир рем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160" y="536069"/>
            <a:ext cx="242889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60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2A0618-C2D3-43FE-900A-7B4E18E18A1A}"/>
              </a:ext>
            </a:extLst>
          </p:cNvPr>
          <p:cNvSpPr/>
          <p:nvPr/>
        </p:nvSpPr>
        <p:spPr>
          <a:xfrm>
            <a:off x="286571" y="2292785"/>
            <a:ext cx="4664572" cy="826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kk-KZ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Ауданның </a:t>
            </a:r>
            <a:r>
              <a:rPr lang="kk-K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kk-K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мектебіне </a:t>
            </a:r>
            <a:r>
              <a:rPr lang="kk-K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kk-K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елді мекеннен </a:t>
            </a:r>
            <a:r>
              <a:rPr lang="kk-K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оқушы </a:t>
            </a:r>
            <a:r>
              <a:rPr lang="kk-K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тасымалданады - </a:t>
            </a:r>
            <a:r>
              <a:rPr lang="kk-KZ" b="1" dirty="0">
                <a:solidFill>
                  <a:srgbClr val="009E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100 %</a:t>
            </a:r>
          </a:p>
          <a:p>
            <a:endParaRPr lang="kk-K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b="1" dirty="0">
                <a:solidFill>
                  <a:srgbClr val="009E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k-KZ" sz="1600" b="1" dirty="0">
              <a:solidFill>
                <a:srgbClr val="009E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B506CB-9F5D-4940-81A3-3F0AF8C92623}"/>
              </a:ext>
            </a:extLst>
          </p:cNvPr>
          <p:cNvSpPr/>
          <p:nvPr/>
        </p:nvSpPr>
        <p:spPr>
          <a:xfrm>
            <a:off x="1284227" y="1205342"/>
            <a:ext cx="4202177" cy="369332"/>
          </a:xfrm>
          <a:prstGeom prst="rect">
            <a:avLst/>
          </a:prstGeom>
          <a:solidFill>
            <a:srgbClr val="009ED6"/>
          </a:solidFill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Оқушыларды тасымалдау</a:t>
            </a:r>
          </a:p>
        </p:txBody>
      </p:sp>
      <p:pic>
        <p:nvPicPr>
          <p:cNvPr id="5" name="Рисунок 4" descr="Изображение выглядит как улиц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39F178BC-20AE-4778-B44C-4C1DE8635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0" y="995448"/>
            <a:ext cx="826203" cy="82620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2AE077-1B40-4CF5-8399-3F351A90EC74}"/>
              </a:ext>
            </a:extLst>
          </p:cNvPr>
          <p:cNvSpPr/>
          <p:nvPr/>
        </p:nvSpPr>
        <p:spPr>
          <a:xfrm>
            <a:off x="57079" y="209706"/>
            <a:ext cx="12192000" cy="66954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CC27AB-4E6F-4B2E-936C-B85531B101BB}"/>
              </a:ext>
            </a:extLst>
          </p:cNvPr>
          <p:cNvSpPr/>
          <p:nvPr/>
        </p:nvSpPr>
        <p:spPr>
          <a:xfrm>
            <a:off x="956130" y="341774"/>
            <a:ext cx="10393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kk-KZ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ОРТА БІЛІМ БЕРУ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E:\ВСЕОБУЧ\подвоз\подвоз 2018-2019\DSC_05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t="20352" r="5963" b="19649"/>
          <a:stretch/>
        </p:blipFill>
        <p:spPr bwMode="auto">
          <a:xfrm>
            <a:off x="6039857" y="1051968"/>
            <a:ext cx="2615851" cy="2779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1781" y="2441651"/>
            <a:ext cx="558165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бірлік автобус және 2 бірлік газель</a:t>
            </a:r>
            <a:endParaRPr lang="kk-K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жылы облыстық бюджеттен</a:t>
            </a:r>
          </a:p>
          <a:p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k-KZ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млн. теңге соммасына 2 газель сатып алынды</a:t>
            </a:r>
            <a:r>
              <a:rPr lang="kk-KZ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4" name="Picture 3" descr="E:\ВСЕОБУЧ\подвоз\подвоз 2018-2019\безопасный школьный автобус 2018\Безопасный школьный автобус\Веселовская СШ, школьный автобус\газель\газель\IMG_20181105_1307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20193" b="17731"/>
          <a:stretch/>
        </p:blipFill>
        <p:spPr bwMode="auto">
          <a:xfrm>
            <a:off x="7526761" y="4176780"/>
            <a:ext cx="2924831" cy="219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33" y="1029402"/>
            <a:ext cx="3110563" cy="270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CC43753-7DB1-F2C0-C8AC-30B5F005CF0A}"/>
              </a:ext>
            </a:extLst>
          </p:cNvPr>
          <p:cNvSpPr txBox="1">
            <a:spLocks/>
          </p:cNvSpPr>
          <p:nvPr/>
        </p:nvSpPr>
        <p:spPr>
          <a:xfrm>
            <a:off x="393191" y="5245747"/>
            <a:ext cx="6617719" cy="14025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45819">
              <a:lnSpc>
                <a:spcPts val="1735"/>
              </a:lnSpc>
            </a:pPr>
            <a:r>
              <a:rPr lang="ru-RU"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2000" b="1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компьютерлік</a:t>
            </a:r>
            <a:r>
              <a:rPr lang="ru-RU" sz="2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34586.4 </a:t>
            </a:r>
            <a:r>
              <a:rPr lang="ru-RU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теңгеге</a:t>
            </a:r>
            <a:r>
              <a:rPr lang="ru-RU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sz="2000" b="1" spc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br>
              <a:rPr lang="ru-RU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b="1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lang="ru-RU" sz="20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</a:t>
            </a:r>
            <a:r>
              <a:rPr lang="ru-RU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36845,5 </a:t>
            </a:r>
            <a:r>
              <a:rPr lang="ru-RU" sz="20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3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95802" y="1500174"/>
            <a:ext cx="3071834" cy="164307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жылға жалпыға бірдей оқыту қорынан бөлінген сомма </a:t>
            </a:r>
          </a:p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46 305,0 теңге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71772" y="1393017"/>
            <a:ext cx="3071834" cy="214314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14 150,0 теңге Жалпыға бірдей оқыту қорының балаларына қаржылай көмек көрсету үшін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20908" y="3178967"/>
            <a:ext cx="3857652" cy="2286016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2 750,0 теңге оқушылардың демалуы мен сауықтандыруы үшін (2024 жылы 50 бала “Жас Дәурен” сауықтыру лагерінде демалды)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19832" y="1321579"/>
            <a:ext cx="3071834" cy="221457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27 135,0 теңге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5-11 сынып оқушыларын тамақтандыру үшін (202 оқушы)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4DE1BC-C156-8D84-2057-75C936042A00}"/>
              </a:ext>
            </a:extLst>
          </p:cNvPr>
          <p:cNvSpPr/>
          <p:nvPr/>
        </p:nvSpPr>
        <p:spPr>
          <a:xfrm>
            <a:off x="0" y="219935"/>
            <a:ext cx="12192000" cy="66954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kk-KZ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ОРТА БІЛІМ БЕРУ</a:t>
            </a:r>
            <a:endParaRPr lang="ru-RU" sz="1800" b="1" dirty="0">
              <a:latin typeface="Times New Roman" panose="02020603050405020304" pitchFamily="18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3CA86-4982-6320-14FD-520B7D65CCCC}"/>
              </a:ext>
            </a:extLst>
          </p:cNvPr>
          <p:cNvSpPr txBox="1"/>
          <p:nvPr/>
        </p:nvSpPr>
        <p:spPr>
          <a:xfrm>
            <a:off x="473202" y="3571876"/>
            <a:ext cx="3857652" cy="2879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06475">
              <a:lnSpc>
                <a:spcPct val="100000"/>
              </a:lnSpc>
              <a:spcBef>
                <a:spcPts val="800"/>
              </a:spcBef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тамактану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8860">
              <a:lnSpc>
                <a:spcPct val="100000"/>
              </a:lnSpc>
              <a:spcBef>
                <a:spcPts val="105"/>
              </a:spcBef>
              <a:tabLst>
                <a:tab pos="2466340" algn="l"/>
              </a:tabLst>
            </a:pPr>
            <a:r>
              <a:rPr lang="ru-RU"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ХӘОО </a:t>
            </a:r>
            <a:r>
              <a:rPr lang="ru-RU"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15">
              <a:lnSpc>
                <a:spcPct val="100000"/>
              </a:lnSpc>
              <a:spcBef>
                <a:spcPts val="290"/>
              </a:spcBef>
            </a:pPr>
            <a:r>
              <a:rPr lang="kk-KZ" sz="1800" u="heavy" spc="100" dirty="0">
                <a:uFill>
                  <a:solidFill>
                    <a:srgbClr val="608387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Ваучерлерді активациялау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">
              <a:lnSpc>
                <a:spcPct val="100000"/>
              </a:lnSpc>
              <a:spcBef>
                <a:spcPts val="350"/>
              </a:spcBef>
            </a:pPr>
            <a:r>
              <a:rPr lang="ru-RU" sz="24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(45%)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ктивацияланды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11430">
              <a:lnSpc>
                <a:spcPct val="102299"/>
              </a:lnSpc>
              <a:spcBef>
                <a:spcPts val="580"/>
              </a:spcBef>
              <a:tabLst>
                <a:tab pos="2005330" algn="l"/>
              </a:tabLst>
            </a:pP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</a:t>
            </a:r>
            <a:r>
              <a:rPr lang="ru-RU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әмиян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ru-RU" sz="2800" spc="-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енгізілді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524000" y="642918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09720" y="214290"/>
            <a:ext cx="8572528" cy="85725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Қауіпсіздікті қамтамасыз ету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Акции, турникет, символ, style., web., турникет, иллюстрация, значок,  вектор, монохромный, один. Акции, турникет, символ, | CanStock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Акции, турникет, символ, style., web., турникет, иллюстрация, значок,  вектор, монохромный, один. Акции, турникет, символ, | CanStock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Акции, турникет, символ, style., web., турникет, иллюстрация, значок,  вектор, монохромный, один. Акции, турникет, символ, | CanStock"/>
          <p:cNvSpPr>
            <a:spLocks noChangeAspect="1" noChangeArrowheads="1"/>
          </p:cNvSpPr>
          <p:nvPr/>
        </p:nvSpPr>
        <p:spPr bwMode="auto">
          <a:xfrm>
            <a:off x="1679576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5" name="Picture 7" descr="C:\Users\Сар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4869160"/>
            <a:ext cx="1872208" cy="1584176"/>
          </a:xfrm>
          <a:prstGeom prst="rect">
            <a:avLst/>
          </a:prstGeom>
          <a:noFill/>
        </p:spPr>
      </p:pic>
      <p:pic>
        <p:nvPicPr>
          <p:cNvPr id="32776" name="Picture 8" descr="C:\Users\Сара\Desktop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3284984"/>
            <a:ext cx="1584176" cy="1296144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96071367"/>
              </p:ext>
            </p:extLst>
          </p:nvPr>
        </p:nvGraphicFramePr>
        <p:xfrm>
          <a:off x="4595802" y="2928934"/>
          <a:ext cx="574867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66588154"/>
              </p:ext>
            </p:extLst>
          </p:nvPr>
        </p:nvGraphicFramePr>
        <p:xfrm>
          <a:off x="3952860" y="4643446"/>
          <a:ext cx="723939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2777" name="Picture 9" descr="C:\Users\Сара\Desktop\imag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63552" y="1484785"/>
            <a:ext cx="1728193" cy="1512169"/>
          </a:xfrm>
          <a:prstGeom prst="rect">
            <a:avLst/>
          </a:prstGeom>
          <a:noFill/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78276575"/>
              </p:ext>
            </p:extLst>
          </p:nvPr>
        </p:nvGraphicFramePr>
        <p:xfrm>
          <a:off x="4583832" y="1556792"/>
          <a:ext cx="576064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929CE15-5D65-12D4-67C1-7FB152E0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90D5-C530-4C71-BC3E-5617AE3C255E}" type="slidenum">
              <a:rPr lang="x-none" smtClean="0"/>
              <a:pPr/>
              <a:t>8</a:t>
            </a:fld>
            <a:endParaRPr lang="x-non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5CF3C43-A3F8-BFF4-3B30-FC39FDA3E61C}"/>
              </a:ext>
            </a:extLst>
          </p:cNvPr>
          <p:cNvSpPr/>
          <p:nvPr/>
        </p:nvSpPr>
        <p:spPr>
          <a:xfrm>
            <a:off x="-19410" y="0"/>
            <a:ext cx="12213772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4" name="Прямоугольник: один верхний угол скругленный, другой — усеченный 17">
            <a:extLst>
              <a:ext uri="{FF2B5EF4-FFF2-40B4-BE49-F238E27FC236}">
                <a16:creationId xmlns:a16="http://schemas.microsoft.com/office/drawing/2014/main" id="{DA070DB6-CB22-3CAD-64EF-3E5BDDB8E8AE}"/>
              </a:ext>
            </a:extLst>
          </p:cNvPr>
          <p:cNvSpPr/>
          <p:nvPr/>
        </p:nvSpPr>
        <p:spPr>
          <a:xfrm flipV="1">
            <a:off x="1773936" y="0"/>
            <a:ext cx="10445495" cy="609132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470D263-1E13-C6B9-2C5E-6A374B0D4430}"/>
              </a:ext>
            </a:extLst>
          </p:cNvPr>
          <p:cNvGrpSpPr/>
          <p:nvPr/>
        </p:nvGrpSpPr>
        <p:grpSpPr>
          <a:xfrm rot="-10800000">
            <a:off x="-19642" y="0"/>
            <a:ext cx="1793577" cy="969076"/>
            <a:chOff x="127000" y="-38100"/>
            <a:chExt cx="1090817" cy="294340"/>
          </a:xfrm>
          <a:solidFill>
            <a:schemeClr val="bg2"/>
          </a:solidFill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556253D-159E-CA5D-6ED9-F2C162D3EA9C}"/>
                </a:ext>
              </a:extLst>
            </p:cNvPr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C50E82C-3861-C5CD-583C-E981DF3091F8}"/>
                </a:ext>
              </a:extLst>
            </p:cNvPr>
            <p:cNvSpPr/>
            <p:nvPr/>
          </p:nvSpPr>
          <p:spPr>
            <a:xfrm>
              <a:off x="566210" y="0"/>
              <a:ext cx="651607" cy="256240"/>
            </a:xfrm>
            <a:custGeom>
              <a:avLst/>
              <a:gdLst>
                <a:gd name="connsiteX0" fmla="*/ 203200 w 1217817"/>
                <a:gd name="connsiteY0" fmla="*/ 0 h 256240"/>
                <a:gd name="connsiteX1" fmla="*/ 1217817 w 1217817"/>
                <a:gd name="connsiteY1" fmla="*/ 4710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  <a:gd name="connsiteX0" fmla="*/ 203200 w 1217817"/>
                <a:gd name="connsiteY0" fmla="*/ 0 h 256240"/>
                <a:gd name="connsiteX1" fmla="*/ 1217817 w 1217817"/>
                <a:gd name="connsiteY1" fmla="*/ 2355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817" h="256240">
                  <a:moveTo>
                    <a:pt x="203200" y="0"/>
                  </a:moveTo>
                  <a:lnTo>
                    <a:pt x="1217817" y="2355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07184DE7-59CD-BE9B-DD48-C0E83C95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133" y="104511"/>
            <a:ext cx="894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Балалардың құқықтарын қорғау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F3ADA2-D4A2-34AF-F4EB-D6069B9FB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99" y="1944432"/>
            <a:ext cx="1023247" cy="1023247"/>
          </a:xfrm>
          <a:prstGeom prst="rect">
            <a:avLst/>
          </a:prstGeom>
        </p:spPr>
      </p:pic>
      <p:sp>
        <p:nvSpPr>
          <p:cNvPr id="11" name="Прямоугольник 19">
            <a:extLst>
              <a:ext uri="{FF2B5EF4-FFF2-40B4-BE49-F238E27FC236}">
                <a16:creationId xmlns:a16="http://schemas.microsoft.com/office/drawing/2014/main" id="{2F3974B9-2D05-6583-2921-FB61350C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964" y="2193185"/>
            <a:ext cx="3513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ru-RU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2389 </a:t>
            </a:r>
            <a:r>
              <a:rPr lang="ru-RU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бала, </a:t>
            </a: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88% </a:t>
            </a:r>
            <a:r>
              <a:rPr lang="ru-RU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қамту</a:t>
            </a: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" name="Группа 21" descr="частично круглые фигуры в форме буквы &quot;c&quot;">
            <a:extLst>
              <a:ext uri="{FF2B5EF4-FFF2-40B4-BE49-F238E27FC236}">
                <a16:creationId xmlns:a16="http://schemas.microsoft.com/office/drawing/2014/main" id="{21229B5A-3ECF-48E5-8DA3-6DBC187B9FFB}"/>
              </a:ext>
            </a:extLst>
          </p:cNvPr>
          <p:cNvGrpSpPr>
            <a:grpSpLocks/>
          </p:cNvGrpSpPr>
          <p:nvPr/>
        </p:nvGrpSpPr>
        <p:grpSpPr bwMode="auto">
          <a:xfrm>
            <a:off x="934419" y="1194671"/>
            <a:ext cx="2331053" cy="2327600"/>
            <a:chOff x="2355850" y="401638"/>
            <a:chExt cx="2143125" cy="2139950"/>
          </a:xfrm>
        </p:grpSpPr>
        <p:sp>
          <p:nvSpPr>
            <p:cNvPr id="13" name="Полилиния 31">
              <a:extLst>
                <a:ext uri="{FF2B5EF4-FFF2-40B4-BE49-F238E27FC236}">
                  <a16:creationId xmlns:a16="http://schemas.microsoft.com/office/drawing/2014/main" id="{C470F5D4-3F1A-98A3-6807-0F25B50B3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401638"/>
              <a:ext cx="2143125" cy="2139950"/>
            </a:xfrm>
            <a:custGeom>
              <a:avLst/>
              <a:gdLst>
                <a:gd name="T0" fmla="*/ 338 w 677"/>
                <a:gd name="T1" fmla="*/ 676 h 676"/>
                <a:gd name="T2" fmla="*/ 0 w 677"/>
                <a:gd name="T3" fmla="*/ 338 h 676"/>
                <a:gd name="T4" fmla="*/ 338 w 677"/>
                <a:gd name="T5" fmla="*/ 0 h 676"/>
                <a:gd name="T6" fmla="*/ 338 w 677"/>
                <a:gd name="T7" fmla="*/ 40 h 676"/>
                <a:gd name="T8" fmla="*/ 40 w 677"/>
                <a:gd name="T9" fmla="*/ 338 h 676"/>
                <a:gd name="T10" fmla="*/ 338 w 677"/>
                <a:gd name="T11" fmla="*/ 636 h 676"/>
                <a:gd name="T12" fmla="*/ 637 w 677"/>
                <a:gd name="T13" fmla="*/ 338 h 676"/>
                <a:gd name="T14" fmla="*/ 677 w 677"/>
                <a:gd name="T15" fmla="*/ 338 h 676"/>
                <a:gd name="T16" fmla="*/ 338 w 677"/>
                <a:gd name="T1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6">
                  <a:moveTo>
                    <a:pt x="338" y="676"/>
                  </a:moveTo>
                  <a:cubicBezTo>
                    <a:pt x="152" y="676"/>
                    <a:pt x="0" y="525"/>
                    <a:pt x="0" y="338"/>
                  </a:cubicBezTo>
                  <a:cubicBezTo>
                    <a:pt x="0" y="152"/>
                    <a:pt x="152" y="0"/>
                    <a:pt x="338" y="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174" y="40"/>
                    <a:pt x="40" y="174"/>
                    <a:pt x="40" y="338"/>
                  </a:cubicBezTo>
                  <a:cubicBezTo>
                    <a:pt x="40" y="503"/>
                    <a:pt x="174" y="636"/>
                    <a:pt x="338" y="636"/>
                  </a:cubicBezTo>
                  <a:cubicBezTo>
                    <a:pt x="503" y="636"/>
                    <a:pt x="637" y="503"/>
                    <a:pt x="637" y="338"/>
                  </a:cubicBezTo>
                  <a:cubicBezTo>
                    <a:pt x="677" y="338"/>
                    <a:pt x="677" y="338"/>
                    <a:pt x="677" y="338"/>
                  </a:cubicBezTo>
                  <a:cubicBezTo>
                    <a:pt x="677" y="525"/>
                    <a:pt x="525" y="676"/>
                    <a:pt x="338" y="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6">
              <a:extLst>
                <a:ext uri="{FF2B5EF4-FFF2-40B4-BE49-F238E27FC236}">
                  <a16:creationId xmlns:a16="http://schemas.microsoft.com/office/drawing/2014/main" id="{142418B4-3C2C-C873-8F74-6124EFC0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000" y="847982"/>
              <a:ext cx="612000" cy="612000"/>
            </a:xfrm>
            <a:custGeom>
              <a:avLst/>
              <a:gdLst>
                <a:gd name="T0" fmla="*/ 127500 w 192"/>
                <a:gd name="T1" fmla="*/ 612000 h 192"/>
                <a:gd name="T2" fmla="*/ 0 w 192"/>
                <a:gd name="T3" fmla="*/ 612000 h 192"/>
                <a:gd name="T4" fmla="*/ 612000 w 192"/>
                <a:gd name="T5" fmla="*/ 0 h 192"/>
                <a:gd name="T6" fmla="*/ 612000 w 192"/>
                <a:gd name="T7" fmla="*/ 127500 h 192"/>
                <a:gd name="T8" fmla="*/ 127500 w 192"/>
                <a:gd name="T9" fmla="*/ 6120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" h="192">
                  <a:moveTo>
                    <a:pt x="4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08" y="40"/>
                    <a:pt x="40" y="108"/>
                    <a:pt x="40" y="192"/>
                  </a:cubicBezTo>
                  <a:close/>
                </a:path>
              </a:pathLst>
            </a:custGeom>
            <a:solidFill>
              <a:srgbClr val="36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35">
              <a:extLst>
                <a:ext uri="{FF2B5EF4-FFF2-40B4-BE49-F238E27FC236}">
                  <a16:creationId xmlns:a16="http://schemas.microsoft.com/office/drawing/2014/main" id="{8568BB43-F84D-64CC-7338-49B19308E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552451"/>
              <a:ext cx="919162" cy="1838325"/>
            </a:xfrm>
            <a:custGeom>
              <a:avLst/>
              <a:gdLst>
                <a:gd name="T0" fmla="*/ 290 w 290"/>
                <a:gd name="T1" fmla="*/ 580 h 580"/>
                <a:gd name="T2" fmla="*/ 0 w 290"/>
                <a:gd name="T3" fmla="*/ 290 h 580"/>
                <a:gd name="T4" fmla="*/ 290 w 290"/>
                <a:gd name="T5" fmla="*/ 0 h 580"/>
                <a:gd name="T6" fmla="*/ 290 w 290"/>
                <a:gd name="T7" fmla="*/ 40 h 580"/>
                <a:gd name="T8" fmla="*/ 40 w 290"/>
                <a:gd name="T9" fmla="*/ 290 h 580"/>
                <a:gd name="T10" fmla="*/ 290 w 290"/>
                <a:gd name="T11" fmla="*/ 540 h 580"/>
                <a:gd name="T12" fmla="*/ 290 w 290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580">
                  <a:moveTo>
                    <a:pt x="290" y="580"/>
                  </a:moveTo>
                  <a:cubicBezTo>
                    <a:pt x="131" y="580"/>
                    <a:pt x="0" y="450"/>
                    <a:pt x="0" y="290"/>
                  </a:cubicBezTo>
                  <a:cubicBezTo>
                    <a:pt x="0" y="130"/>
                    <a:pt x="131" y="0"/>
                    <a:pt x="290" y="0"/>
                  </a:cubicBezTo>
                  <a:cubicBezTo>
                    <a:pt x="290" y="40"/>
                    <a:pt x="290" y="40"/>
                    <a:pt x="290" y="40"/>
                  </a:cubicBezTo>
                  <a:cubicBezTo>
                    <a:pt x="153" y="40"/>
                    <a:pt x="40" y="152"/>
                    <a:pt x="40" y="290"/>
                  </a:cubicBezTo>
                  <a:cubicBezTo>
                    <a:pt x="40" y="428"/>
                    <a:pt x="153" y="540"/>
                    <a:pt x="290" y="540"/>
                  </a:cubicBezTo>
                  <a:lnTo>
                    <a:pt x="290" y="5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39">
              <a:extLst>
                <a:ext uri="{FF2B5EF4-FFF2-40B4-BE49-F238E27FC236}">
                  <a16:creationId xmlns:a16="http://schemas.microsoft.com/office/drawing/2014/main" id="{00DEE5A6-A8AD-C0AB-D9B1-BD72B19D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413" y="701675"/>
              <a:ext cx="1533525" cy="1533525"/>
            </a:xfrm>
            <a:custGeom>
              <a:avLst/>
              <a:gdLst>
                <a:gd name="T0" fmla="*/ 765175 w 483"/>
                <a:gd name="T1" fmla="*/ 1533525 h 483"/>
                <a:gd name="T2" fmla="*/ 0 w 483"/>
                <a:gd name="T3" fmla="*/ 765175 h 483"/>
                <a:gd name="T4" fmla="*/ 765175 w 483"/>
                <a:gd name="T5" fmla="*/ 0 h 483"/>
                <a:gd name="T6" fmla="*/ 765175 w 483"/>
                <a:gd name="T7" fmla="*/ 127000 h 483"/>
                <a:gd name="T8" fmla="*/ 127000 w 483"/>
                <a:gd name="T9" fmla="*/ 765175 h 483"/>
                <a:gd name="T10" fmla="*/ 765175 w 483"/>
                <a:gd name="T11" fmla="*/ 1406525 h 483"/>
                <a:gd name="T12" fmla="*/ 1406525 w 483"/>
                <a:gd name="T13" fmla="*/ 765175 h 483"/>
                <a:gd name="T14" fmla="*/ 1533525 w 483"/>
                <a:gd name="T15" fmla="*/ 765175 h 483"/>
                <a:gd name="T16" fmla="*/ 765175 w 483"/>
                <a:gd name="T17" fmla="*/ 1533525 h 4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3" h="483">
                  <a:moveTo>
                    <a:pt x="241" y="483"/>
                  </a:moveTo>
                  <a:cubicBezTo>
                    <a:pt x="108" y="483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131" y="40"/>
                    <a:pt x="40" y="130"/>
                    <a:pt x="40" y="241"/>
                  </a:cubicBezTo>
                  <a:cubicBezTo>
                    <a:pt x="40" y="352"/>
                    <a:pt x="131" y="443"/>
                    <a:pt x="241" y="443"/>
                  </a:cubicBezTo>
                  <a:cubicBezTo>
                    <a:pt x="352" y="443"/>
                    <a:pt x="443" y="352"/>
                    <a:pt x="443" y="241"/>
                  </a:cubicBezTo>
                  <a:cubicBezTo>
                    <a:pt x="483" y="241"/>
                    <a:pt x="483" y="241"/>
                    <a:pt x="483" y="241"/>
                  </a:cubicBezTo>
                  <a:cubicBezTo>
                    <a:pt x="483" y="374"/>
                    <a:pt x="375" y="483"/>
                    <a:pt x="241" y="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0101081-3A92-AE23-AD63-0DA4CC6BB1FA}"/>
              </a:ext>
            </a:extLst>
          </p:cNvPr>
          <p:cNvSpPr txBox="1"/>
          <p:nvPr/>
        </p:nvSpPr>
        <p:spPr>
          <a:xfrm>
            <a:off x="2098219" y="1214649"/>
            <a:ext cx="160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Барлығы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ұйым</a:t>
            </a:r>
            <a:endParaRPr lang="kk-KZ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D7614-B5A8-7CEA-D28D-173C318B0537}"/>
              </a:ext>
            </a:extLst>
          </p:cNvPr>
          <p:cNvSpPr txBox="1"/>
          <p:nvPr/>
        </p:nvSpPr>
        <p:spPr>
          <a:xfrm>
            <a:off x="3390348" y="2527849"/>
            <a:ext cx="352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Мектептерде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140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үйірме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спорт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секциялары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2500 бала</a:t>
            </a:r>
            <a:r>
              <a:rPr lang="ru-RU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изогнутая 20">
            <a:extLst>
              <a:ext uri="{FF2B5EF4-FFF2-40B4-BE49-F238E27FC236}">
                <a16:creationId xmlns:a16="http://schemas.microsoft.com/office/drawing/2014/main" id="{22A5482C-276F-04AC-958C-EC0F9EDD0366}"/>
              </a:ext>
            </a:extLst>
          </p:cNvPr>
          <p:cNvSpPr/>
          <p:nvPr/>
        </p:nvSpPr>
        <p:spPr>
          <a:xfrm rot="5400000">
            <a:off x="3604550" y="1049149"/>
            <a:ext cx="595770" cy="1091958"/>
          </a:xfrm>
          <a:prstGeom prst="bentArrow">
            <a:avLst>
              <a:gd name="adj1" fmla="val 20302"/>
              <a:gd name="adj2" fmla="val 25000"/>
              <a:gd name="adj3" fmla="val 32831"/>
              <a:gd name="adj4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F17BC6-B71E-8D64-9D49-84A9337B5F7C}"/>
              </a:ext>
            </a:extLst>
          </p:cNvPr>
          <p:cNvSpPr txBox="1"/>
          <p:nvPr/>
        </p:nvSpPr>
        <p:spPr>
          <a:xfrm>
            <a:off x="1098457" y="3578211"/>
            <a:ext cx="54489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x-none" sz="1600" b="1" dirty="0" err="1">
                <a:latin typeface="Arial" panose="020B0604020202020204" pitchFamily="34" charset="0"/>
              </a:rPr>
              <a:t>Спорттық</a:t>
            </a:r>
            <a:r>
              <a:rPr lang="ru-RU" altLang="x-none" sz="1600" b="1" dirty="0">
                <a:latin typeface="Arial" panose="020B0604020202020204" pitchFamily="34" charset="0"/>
              </a:rPr>
              <a:t> </a:t>
            </a:r>
            <a:r>
              <a:rPr lang="ru-RU" altLang="x-none" sz="1600" b="1" dirty="0" err="1">
                <a:latin typeface="Arial" panose="020B0604020202020204" pitchFamily="34" charset="0"/>
              </a:rPr>
              <a:t>секциялар</a:t>
            </a:r>
            <a:r>
              <a:rPr lang="ru-RU" altLang="x-none" sz="1600" b="1" dirty="0">
                <a:latin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x-none" sz="1600" i="1" dirty="0">
                <a:latin typeface="Arial" panose="020B0604020202020204" pitchFamily="34" charset="0"/>
              </a:rPr>
              <a:t>волейбол;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x-none" sz="1600" i="1" dirty="0">
                <a:latin typeface="Arial" panose="020B0604020202020204" pitchFamily="34" charset="0"/>
              </a:rPr>
              <a:t>Футбол;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x-none" sz="1600" i="1" dirty="0">
                <a:latin typeface="Arial" panose="020B0604020202020204" pitchFamily="34" charset="0"/>
              </a:rPr>
              <a:t>баскетбол;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x-none" sz="1600" i="1" dirty="0">
                <a:latin typeface="Arial" panose="020B0604020202020204" pitchFamily="34" charset="0"/>
              </a:rPr>
              <a:t>Стол </a:t>
            </a:r>
            <a:r>
              <a:rPr lang="ru-RU" altLang="x-none" sz="1600" i="1" dirty="0" err="1">
                <a:latin typeface="Arial" panose="020B0604020202020204" pitchFamily="34" charset="0"/>
              </a:rPr>
              <a:t>теннисі</a:t>
            </a:r>
            <a:r>
              <a:rPr lang="ru-RU" altLang="x-none" sz="1600" i="1" dirty="0">
                <a:latin typeface="Arial" panose="020B060402020202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x-none" sz="1600" i="1" dirty="0" err="1">
                <a:latin typeface="Arial" panose="020B0604020202020204" pitchFamily="34" charset="0"/>
              </a:rPr>
              <a:t>Ұлттық</a:t>
            </a:r>
            <a:r>
              <a:rPr lang="ru-RU" altLang="x-none" sz="1600" i="1" dirty="0">
                <a:latin typeface="Arial" panose="020B0604020202020204" pitchFamily="34" charset="0"/>
              </a:rPr>
              <a:t> спорт </a:t>
            </a:r>
            <a:r>
              <a:rPr lang="ru-RU" altLang="x-none" sz="1600" i="1" dirty="0" err="1">
                <a:latin typeface="Arial" panose="020B0604020202020204" pitchFamily="34" charset="0"/>
              </a:rPr>
              <a:t>түрлері</a:t>
            </a:r>
            <a:r>
              <a:rPr lang="ru-RU" altLang="x-none" sz="1600" i="1" dirty="0"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x-none" sz="1600" i="1" dirty="0" err="1">
                <a:latin typeface="Arial" panose="020B0604020202020204" pitchFamily="34" charset="0"/>
              </a:rPr>
              <a:t>күрес</a:t>
            </a:r>
            <a:r>
              <a:rPr lang="ru-RU" altLang="x-none" sz="1600" i="1" dirty="0">
                <a:latin typeface="Arial" panose="020B060402020202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x-none" sz="1600" i="1" dirty="0">
                <a:latin typeface="Arial" panose="020B0604020202020204" pitchFamily="34" charset="0"/>
              </a:rPr>
              <a:t>шахмат;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x-none" sz="1600" i="1" dirty="0" err="1">
                <a:latin typeface="Arial" panose="020B0604020202020204" pitchFamily="34" charset="0"/>
              </a:rPr>
              <a:t>шаңғы</a:t>
            </a:r>
            <a:r>
              <a:rPr lang="ru-RU" altLang="x-none" sz="1600" i="1" dirty="0">
                <a:latin typeface="Arial" panose="020B0604020202020204" pitchFamily="34" charset="0"/>
              </a:rPr>
              <a:t>, коньки. </a:t>
            </a:r>
          </a:p>
          <a:p>
            <a:pPr>
              <a:defRPr/>
            </a:pPr>
            <a:r>
              <a:rPr lang="ru-RU" altLang="x-none" sz="1600" dirty="0" err="1">
                <a:latin typeface="Arial" panose="020B0604020202020204" pitchFamily="34" charset="0"/>
              </a:rPr>
              <a:t>Балалар</a:t>
            </a:r>
            <a:r>
              <a:rPr lang="ru-RU" altLang="x-none" sz="1600" dirty="0">
                <a:latin typeface="Arial" panose="020B0604020202020204" pitchFamily="34" charset="0"/>
              </a:rPr>
              <a:t> </a:t>
            </a:r>
            <a:r>
              <a:rPr lang="ru-RU" altLang="x-none" sz="1600" dirty="0" err="1">
                <a:latin typeface="Arial" panose="020B0604020202020204" pitchFamily="34" charset="0"/>
              </a:rPr>
              <a:t>облыстық</a:t>
            </a:r>
            <a:r>
              <a:rPr lang="ru-RU" altLang="x-none" sz="1600" dirty="0">
                <a:latin typeface="Arial" panose="020B0604020202020204" pitchFamily="34" charset="0"/>
              </a:rPr>
              <a:t> </a:t>
            </a:r>
            <a:r>
              <a:rPr lang="ru-RU" altLang="x-none" sz="1600" dirty="0" err="1">
                <a:latin typeface="Arial" panose="020B0604020202020204" pitchFamily="34" charset="0"/>
              </a:rPr>
              <a:t>спорттық</a:t>
            </a:r>
            <a:r>
              <a:rPr lang="ru-RU" altLang="x-none" sz="1600" dirty="0">
                <a:latin typeface="Arial" panose="020B0604020202020204" pitchFamily="34" charset="0"/>
              </a:rPr>
              <a:t> </a:t>
            </a:r>
            <a:r>
              <a:rPr lang="ru-RU" altLang="x-none" sz="1600" dirty="0" err="1">
                <a:latin typeface="Arial" panose="020B0604020202020204" pitchFamily="34" charset="0"/>
              </a:rPr>
              <a:t>жарыстарға</a:t>
            </a:r>
            <a:r>
              <a:rPr lang="ru-RU" altLang="x-none" sz="1600" dirty="0">
                <a:latin typeface="Arial" panose="020B0604020202020204" pitchFamily="34" charset="0"/>
              </a:rPr>
              <a:t> </a:t>
            </a:r>
            <a:r>
              <a:rPr lang="ru-RU" altLang="x-none" sz="1600" dirty="0" err="1">
                <a:latin typeface="Arial" panose="020B0604020202020204" pitchFamily="34" charset="0"/>
              </a:rPr>
              <a:t>белсенді</a:t>
            </a:r>
            <a:r>
              <a:rPr lang="ru-RU" altLang="x-none" sz="1600" dirty="0">
                <a:latin typeface="Arial" panose="020B0604020202020204" pitchFamily="34" charset="0"/>
              </a:rPr>
              <a:t> </a:t>
            </a:r>
            <a:r>
              <a:rPr lang="ru-RU" altLang="x-none" sz="1600" dirty="0" err="1">
                <a:latin typeface="Arial" panose="020B0604020202020204" pitchFamily="34" charset="0"/>
              </a:rPr>
              <a:t>қатысады</a:t>
            </a:r>
            <a:r>
              <a:rPr lang="ru-RU" altLang="x-none" sz="1600" dirty="0">
                <a:latin typeface="Arial" panose="020B0604020202020204" pitchFamily="34" charset="0"/>
              </a:rPr>
              <a:t>. </a:t>
            </a:r>
            <a:r>
              <a:rPr lang="ru-RU" altLang="x-none" sz="1600" b="1" dirty="0">
                <a:latin typeface="Arial" panose="020B0604020202020204" pitchFamily="34" charset="0"/>
              </a:rPr>
              <a:t>«</a:t>
            </a:r>
            <a:r>
              <a:rPr lang="ru-RU" altLang="x-none" sz="1600" b="1" dirty="0" err="1">
                <a:latin typeface="Arial" panose="020B0604020202020204" pitchFamily="34" charset="0"/>
              </a:rPr>
              <a:t>Жастар</a:t>
            </a:r>
            <a:r>
              <a:rPr lang="ru-RU" altLang="x-none" sz="1600" b="1" dirty="0">
                <a:latin typeface="Arial" panose="020B0604020202020204" pitchFamily="34" charset="0"/>
              </a:rPr>
              <a:t>», «Намыс», «</a:t>
            </a:r>
            <a:r>
              <a:rPr lang="ru-RU" altLang="x-none" sz="1600" b="1" dirty="0" err="1">
                <a:latin typeface="Arial" panose="020B0604020202020204" pitchFamily="34" charset="0"/>
              </a:rPr>
              <a:t>Жас</a:t>
            </a:r>
            <a:r>
              <a:rPr lang="ru-RU" altLang="x-none" sz="1600" b="1" dirty="0">
                <a:latin typeface="Arial" panose="020B0604020202020204" pitchFamily="34" charset="0"/>
              </a:rPr>
              <a:t> </a:t>
            </a:r>
            <a:r>
              <a:rPr lang="ru-RU" altLang="x-none" sz="1600" b="1" dirty="0" err="1">
                <a:latin typeface="Arial" panose="020B0604020202020204" pitchFamily="34" charset="0"/>
              </a:rPr>
              <a:t>ұрпақ</a:t>
            </a:r>
            <a:r>
              <a:rPr lang="ru-RU" altLang="x-none" sz="1600" b="1" dirty="0">
                <a:latin typeface="Arial" panose="020B0604020202020204" pitchFamily="34" charset="0"/>
              </a:rPr>
              <a:t>» </a:t>
            </a:r>
          </a:p>
          <a:p>
            <a:pPr>
              <a:defRPr/>
            </a:pPr>
            <a:r>
              <a:rPr lang="ru-RU" altLang="x-none" sz="1600" dirty="0" err="1">
                <a:latin typeface="Arial" panose="020B0604020202020204" pitchFamily="34" charset="0"/>
              </a:rPr>
              <a:t>Т.б</a:t>
            </a:r>
            <a:r>
              <a:rPr lang="ru-RU" altLang="x-none" sz="1600" dirty="0">
                <a:latin typeface="Arial" panose="020B0604020202020204" pitchFamily="34" charset="0"/>
              </a:rPr>
              <a:t>. </a:t>
            </a:r>
            <a:endParaRPr lang="x-none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6A834B2-8616-9EC8-74F7-96C624C756B0}"/>
              </a:ext>
            </a:extLst>
          </p:cNvPr>
          <p:cNvSpPr/>
          <p:nvPr/>
        </p:nvSpPr>
        <p:spPr>
          <a:xfrm>
            <a:off x="7123175" y="2593294"/>
            <a:ext cx="4733663" cy="2375581"/>
          </a:xfrm>
          <a:prstGeom prst="rect">
            <a:avLst/>
          </a:prstGeom>
          <a:solidFill>
            <a:schemeClr val="bg2"/>
          </a:solidFill>
          <a:ln>
            <a:solidFill>
              <a:srgbClr val="00A1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Ø"/>
              <a:defRPr/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Wingdings" panose="05000000000000000000" pitchFamily="2" charset="2"/>
              <a:buChar char="Ø"/>
              <a:defRPr/>
            </a:pP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сыртындағы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лагерь,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анамен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1570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жанындағы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лагерь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451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бейінді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лагерьлер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24" name="Выноска: стрелка вниз 23">
            <a:extLst>
              <a:ext uri="{FF2B5EF4-FFF2-40B4-BE49-F238E27FC236}">
                <a16:creationId xmlns:a16="http://schemas.microsoft.com/office/drawing/2014/main" id="{148F9103-1CA6-DD4F-E1F2-906C1C8EA343}"/>
              </a:ext>
            </a:extLst>
          </p:cNvPr>
          <p:cNvSpPr/>
          <p:nvPr/>
        </p:nvSpPr>
        <p:spPr>
          <a:xfrm>
            <a:off x="7240505" y="1540074"/>
            <a:ext cx="4100052" cy="987775"/>
          </a:xfrm>
          <a:prstGeom prst="downArrowCallou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Жазғы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сауықтырумен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2389 бала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қамтылды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(88%)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WhatsApp_Image_2024-08-19_at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1" y="9034"/>
            <a:ext cx="775900" cy="8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4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2">
            <a:extLst>
              <a:ext uri="{FF2B5EF4-FFF2-40B4-BE49-F238E27FC236}">
                <a16:creationId xmlns:a16="http://schemas.microsoft.com/office/drawing/2014/main" id="{9C8068AA-2032-3EB6-B366-2110B7BB65C7}"/>
              </a:ext>
            </a:extLst>
          </p:cNvPr>
          <p:cNvSpPr/>
          <p:nvPr/>
        </p:nvSpPr>
        <p:spPr>
          <a:xfrm>
            <a:off x="-19410" y="0"/>
            <a:ext cx="12213772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</p:sp>
      <p:sp>
        <p:nvSpPr>
          <p:cNvPr id="10" name="Прямоугольник: один верхний угол скругленный, другой — усеченный 17">
            <a:extLst>
              <a:ext uri="{FF2B5EF4-FFF2-40B4-BE49-F238E27FC236}">
                <a16:creationId xmlns:a16="http://schemas.microsoft.com/office/drawing/2014/main" id="{115D790F-5F9C-F9C4-72A2-D90D30C4803C}"/>
              </a:ext>
            </a:extLst>
          </p:cNvPr>
          <p:cNvSpPr/>
          <p:nvPr/>
        </p:nvSpPr>
        <p:spPr>
          <a:xfrm flipV="1">
            <a:off x="1773936" y="0"/>
            <a:ext cx="10445495" cy="609132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60531"/>
            <a:ext cx="2743200" cy="365125"/>
          </a:xfrm>
        </p:spPr>
        <p:txBody>
          <a:bodyPr/>
          <a:lstStyle/>
          <a:p>
            <a:fld id="{C7B490D5-C530-4C71-BC3E-5617AE3C255E}" type="slidenum">
              <a:rPr lang="x-none" smtClean="0"/>
              <a:pPr/>
              <a:t>9</a:t>
            </a:fld>
            <a:endParaRPr lang="x-none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73BEA7E8-0A4E-8C81-BC35-6622B83AAE74}"/>
              </a:ext>
            </a:extLst>
          </p:cNvPr>
          <p:cNvGrpSpPr/>
          <p:nvPr/>
        </p:nvGrpSpPr>
        <p:grpSpPr>
          <a:xfrm rot="-10800000">
            <a:off x="-6490" y="0"/>
            <a:ext cx="4235719" cy="969076"/>
            <a:chOff x="127000" y="-38100"/>
            <a:chExt cx="1090817" cy="294340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D477BA65-C308-DB49-DA99-8C52B35ED7E4}"/>
                </a:ext>
              </a:extLst>
            </p:cNvPr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53704E-F570-FAB5-A668-3A2FFE8A743B}"/>
                </a:ext>
              </a:extLst>
            </p:cNvPr>
            <p:cNvSpPr/>
            <p:nvPr/>
          </p:nvSpPr>
          <p:spPr>
            <a:xfrm>
              <a:off x="566210" y="0"/>
              <a:ext cx="651607" cy="256240"/>
            </a:xfrm>
            <a:custGeom>
              <a:avLst/>
              <a:gdLst>
                <a:gd name="connsiteX0" fmla="*/ 203200 w 1217817"/>
                <a:gd name="connsiteY0" fmla="*/ 0 h 256240"/>
                <a:gd name="connsiteX1" fmla="*/ 1217817 w 1217817"/>
                <a:gd name="connsiteY1" fmla="*/ 4710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  <a:gd name="connsiteX0" fmla="*/ 203200 w 1217817"/>
                <a:gd name="connsiteY0" fmla="*/ 0 h 256240"/>
                <a:gd name="connsiteX1" fmla="*/ 1217817 w 1217817"/>
                <a:gd name="connsiteY1" fmla="*/ 2355 h 256240"/>
                <a:gd name="connsiteX2" fmla="*/ 1216146 w 1217817"/>
                <a:gd name="connsiteY2" fmla="*/ 256240 h 256240"/>
                <a:gd name="connsiteX3" fmla="*/ 0 w 1217817"/>
                <a:gd name="connsiteY3" fmla="*/ 256240 h 256240"/>
                <a:gd name="connsiteX4" fmla="*/ 203200 w 1217817"/>
                <a:gd name="connsiteY4" fmla="*/ 0 h 25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817" h="256240">
                  <a:moveTo>
                    <a:pt x="203200" y="0"/>
                  </a:moveTo>
                  <a:lnTo>
                    <a:pt x="1217817" y="2355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8F2153F-7FC6-5372-50F3-F8EC6939E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5" y="1121914"/>
            <a:ext cx="2324701" cy="156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C7C3683-DAD3-8594-139F-34F12E63B4FB}"/>
              </a:ext>
            </a:extLst>
          </p:cNvPr>
          <p:cNvSpPr/>
          <p:nvPr/>
        </p:nvSpPr>
        <p:spPr>
          <a:xfrm>
            <a:off x="2914203" y="765933"/>
            <a:ext cx="8969570" cy="560029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165100">
              <a:schemeClr val="tx2">
                <a:lumMod val="60000"/>
                <a:lumOff val="40000"/>
                <a:alpha val="2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effectLst>
                <a:glow rad="3048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082C9-1040-575D-CA2E-3E7323E50035}"/>
              </a:ext>
            </a:extLst>
          </p:cNvPr>
          <p:cNvSpPr txBox="1"/>
          <p:nvPr/>
        </p:nvSpPr>
        <p:spPr>
          <a:xfrm>
            <a:off x="3521337" y="87461"/>
            <a:ext cx="7832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kk-KZ" sz="2000" b="1" dirty="0"/>
              <a:t>Жақсы ауданы оқушыларының білім жетістіктері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WhatsApp_Image_2024-08-19_at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1" y="9034"/>
            <a:ext cx="775900" cy="8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2396"/>
          <a:stretch/>
        </p:blipFill>
        <p:spPr bwMode="auto">
          <a:xfrm>
            <a:off x="3019994" y="825598"/>
            <a:ext cx="2616532" cy="1671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user\Downloads\WhatsApp Image 2024-08-23 at 15.43.0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88" y="736980"/>
            <a:ext cx="2715905" cy="2047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-7826" r="11333"/>
          <a:stretch/>
        </p:blipFill>
        <p:spPr bwMode="auto">
          <a:xfrm>
            <a:off x="9294125" y="709684"/>
            <a:ext cx="2470245" cy="22109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user\Downloads\WhatsApp Image 2024-08-23 at 15.43.24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6" y="4230806"/>
            <a:ext cx="2743200" cy="2210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user\Downloads\WhatsApp Image 2024-08-23 at 16.04.31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0" y="4244454"/>
            <a:ext cx="2447038" cy="2224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988860" y="2579427"/>
            <a:ext cx="3070745" cy="1733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Пәндер олимпиаданың облыстық кезеңінде Жақсы ауылының 1 ЖОББМ-нің оқушысы Хамзина Аида қазақ тілі мен әдебиеті пәнінен 3-дәрежелі диплом иеленді.    Қима а. Қабдеш Өскенбаев атындағы ЖОББМ  11 сынып оқушысы Дель Виктория оқыту орыс тіліндегі қазақ тілі пәнінен грамота иеленді.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66596" y="2715905"/>
            <a:ext cx="2781869" cy="140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Ауыл мектептері арасындағы Ауыл олимпидасының Республикалық кезеңінде математика пәнінен Жақсы ауылының №2 ЖОББМ оқушысы Болат Раушан жүлделі 3 орынға ие болды.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46275" y="2895600"/>
            <a:ext cx="2661314" cy="1062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Ауыл мектептері арасындағы Ауыл олимпиадасының Республикалық кезеңінде Жақсы ауылының 1 ЖОББМ оқушысыЖалбыр Арайлым тарих пәнінен грамота иеленді.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4763" y="4503762"/>
            <a:ext cx="1801505" cy="1815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Абай оқулары байқауының облыстық кезеңінде Ешім ауылының ЖОББМ оқушысы Қазалы Айгерім жүлделі 2 орынға ие болды.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90161" y="4299046"/>
            <a:ext cx="1719618" cy="2060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Ешім ауылының ЖОББМ оқушылар командасы  облыстық «Robotek Grand Tournament» робототехника чемпионатында жүлделі 3 орынға ие болды.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002897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187</TotalTime>
  <Words>877</Words>
  <Application>Microsoft Office PowerPoint</Application>
  <PresentationFormat>Широкоэкранный</PresentationFormat>
  <Paragraphs>121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Microsoft Sans Serif</vt:lpstr>
      <vt:lpstr>Tahoma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РОО Метод</dc:creator>
  <cp:lastModifiedBy>РОО Метод</cp:lastModifiedBy>
  <cp:revision>14</cp:revision>
  <dcterms:created xsi:type="dcterms:W3CDTF">2024-12-31T05:28:24Z</dcterms:created>
  <dcterms:modified xsi:type="dcterms:W3CDTF">2024-12-31T09:10:57Z</dcterms:modified>
</cp:coreProperties>
</file>